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69" r:id="rId4"/>
    <p:sldId id="296" r:id="rId5"/>
    <p:sldId id="258" r:id="rId6"/>
    <p:sldId id="271" r:id="rId7"/>
    <p:sldId id="270" r:id="rId8"/>
    <p:sldId id="272" r:id="rId9"/>
    <p:sldId id="273" r:id="rId10"/>
    <p:sldId id="276" r:id="rId11"/>
    <p:sldId id="275" r:id="rId12"/>
    <p:sldId id="274" r:id="rId13"/>
    <p:sldId id="277" r:id="rId14"/>
    <p:sldId id="280" r:id="rId15"/>
    <p:sldId id="281" r:id="rId16"/>
    <p:sldId id="278" r:id="rId17"/>
    <p:sldId id="282" r:id="rId18"/>
    <p:sldId id="283" r:id="rId19"/>
    <p:sldId id="284" r:id="rId20"/>
    <p:sldId id="285" r:id="rId21"/>
    <p:sldId id="286" r:id="rId22"/>
    <p:sldId id="287" r:id="rId23"/>
    <p:sldId id="290" r:id="rId24"/>
    <p:sldId id="288" r:id="rId25"/>
    <p:sldId id="29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kE9IhydmIZkdVHXszyGglA==" hashData="P471S6h3Vxd8/m/TLzlWUIJSckWPO1MMWpUcG5oq5nBg5RljM6Ph3AqOLfNFuIiBalKkZN0BWWDQ1ZfxMILyJw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1A10"/>
    <a:srgbClr val="9A3921"/>
    <a:srgbClr val="DD87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A1BE44-50C4-49C3-B97E-53D50B9390FB}" v="3" dt="2021-01-17T07:29:51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 autoAdjust="0"/>
    <p:restoredTop sz="89894" autoAdjust="0"/>
  </p:normalViewPr>
  <p:slideViewPr>
    <p:cSldViewPr snapToGrid="0">
      <p:cViewPr varScale="1">
        <p:scale>
          <a:sx n="102" d="100"/>
          <a:sy n="102" d="100"/>
        </p:scale>
        <p:origin x="918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824D9E-9437-4D9B-9509-58D36C5AE66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8A1465B-E0EF-459F-94C1-CD58F2C7C527}">
      <dgm:prSet phldrT="[Text]" custT="1"/>
      <dgm:spPr>
        <a:solidFill>
          <a:srgbClr val="5E1A10"/>
        </a:solidFill>
        <a:ln>
          <a:noFill/>
        </a:ln>
      </dgm:spPr>
      <dgm:t>
        <a:bodyPr/>
        <a:lstStyle/>
        <a:p>
          <a:r>
            <a:rPr lang="en-GB" sz="1600" dirty="0"/>
            <a:t>STYRO EIFS Systems</a:t>
          </a:r>
        </a:p>
      </dgm:t>
    </dgm:pt>
    <dgm:pt modelId="{9337CEF4-E462-4641-872F-0CD29198ACDE}" type="parTrans" cxnId="{222B4DA7-72E0-4408-8DE8-F26412699C8A}">
      <dgm:prSet/>
      <dgm:spPr/>
      <dgm:t>
        <a:bodyPr/>
        <a:lstStyle/>
        <a:p>
          <a:endParaRPr lang="en-GB" sz="1600"/>
        </a:p>
      </dgm:t>
    </dgm:pt>
    <dgm:pt modelId="{6B322198-D0BB-4ED5-9E9B-D2905EFB5B69}" type="sibTrans" cxnId="{222B4DA7-72E0-4408-8DE8-F26412699C8A}">
      <dgm:prSet/>
      <dgm:spPr/>
      <dgm:t>
        <a:bodyPr/>
        <a:lstStyle/>
        <a:p>
          <a:endParaRPr lang="en-GB" sz="1600"/>
        </a:p>
      </dgm:t>
    </dgm:pt>
    <dgm:pt modelId="{9D7328F2-603D-45CA-8ECC-2EF5E5DD4854}">
      <dgm:prSet phldrT="[Text]" custT="1"/>
      <dgm:spPr>
        <a:solidFill>
          <a:srgbClr val="9A3921"/>
        </a:solidFill>
        <a:ln>
          <a:noFill/>
        </a:ln>
      </dgm:spPr>
      <dgm:t>
        <a:bodyPr/>
        <a:lstStyle/>
        <a:p>
          <a:r>
            <a:rPr lang="en-GB" sz="1600" dirty="0"/>
            <a:t>1. EI (External Insulation)</a:t>
          </a:r>
        </a:p>
      </dgm:t>
    </dgm:pt>
    <dgm:pt modelId="{AACB12D0-A122-43F1-AE9F-0B29B35616EE}" type="parTrans" cxnId="{FDCBFACF-E742-4A7E-9DAB-7AB5D21E0905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en-GB" sz="1600"/>
        </a:p>
      </dgm:t>
    </dgm:pt>
    <dgm:pt modelId="{4B2D12C6-8C81-44CB-82E1-0C5A8097B411}" type="sibTrans" cxnId="{FDCBFACF-E742-4A7E-9DAB-7AB5D21E0905}">
      <dgm:prSet/>
      <dgm:spPr/>
      <dgm:t>
        <a:bodyPr/>
        <a:lstStyle/>
        <a:p>
          <a:endParaRPr lang="en-GB" sz="1600"/>
        </a:p>
      </dgm:t>
    </dgm:pt>
    <dgm:pt modelId="{AF89DB51-6A26-469E-97CD-619A9C45C91B}">
      <dgm:prSet phldrT="[Text]" custT="1"/>
      <dgm:spPr>
        <a:solidFill>
          <a:srgbClr val="9A3921"/>
        </a:solidFill>
        <a:ln>
          <a:noFill/>
        </a:ln>
      </dgm:spPr>
      <dgm:t>
        <a:bodyPr/>
        <a:lstStyle/>
        <a:p>
          <a:r>
            <a:rPr lang="en-GB" sz="1600" dirty="0"/>
            <a:t>2. ED (External Decoration)</a:t>
          </a:r>
        </a:p>
      </dgm:t>
    </dgm:pt>
    <dgm:pt modelId="{49EA9D72-0599-419D-871A-F417AD5484D5}" type="parTrans" cxnId="{E8834DBF-674E-4B7A-B1C1-40C1F1C90115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endParaRPr lang="en-GB" sz="1600"/>
        </a:p>
      </dgm:t>
    </dgm:pt>
    <dgm:pt modelId="{A4B0806F-5758-4298-A830-E083129D5854}" type="sibTrans" cxnId="{E8834DBF-674E-4B7A-B1C1-40C1F1C90115}">
      <dgm:prSet/>
      <dgm:spPr/>
      <dgm:t>
        <a:bodyPr/>
        <a:lstStyle/>
        <a:p>
          <a:endParaRPr lang="en-GB" sz="1600"/>
        </a:p>
      </dgm:t>
    </dgm:pt>
    <dgm:pt modelId="{03556399-E2A5-48E0-8A2E-CFCE5C727E74}">
      <dgm:prSet phldrT="[Text]" custT="1"/>
      <dgm:spPr>
        <a:solidFill>
          <a:srgbClr val="9A3921"/>
        </a:solidFill>
        <a:ln>
          <a:noFill/>
        </a:ln>
      </dgm:spPr>
      <dgm:t>
        <a:bodyPr/>
        <a:lstStyle/>
        <a:p>
          <a:r>
            <a:rPr lang="en-GB" sz="1600" dirty="0"/>
            <a:t>3. ID (Insulation &amp; Decoration)</a:t>
          </a:r>
        </a:p>
      </dgm:t>
    </dgm:pt>
    <dgm:pt modelId="{843268AE-0925-449D-BE35-D96ABFFE3D36}" type="parTrans" cxnId="{F79C5B07-32AC-4505-A9DE-BFBB104B0188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en-GB" sz="1600"/>
        </a:p>
      </dgm:t>
    </dgm:pt>
    <dgm:pt modelId="{D6D417AC-7CF5-4977-ADD1-6015B9A420AC}" type="sibTrans" cxnId="{F79C5B07-32AC-4505-A9DE-BFBB104B0188}">
      <dgm:prSet/>
      <dgm:spPr/>
      <dgm:t>
        <a:bodyPr/>
        <a:lstStyle/>
        <a:p>
          <a:endParaRPr lang="en-GB" sz="1600"/>
        </a:p>
      </dgm:t>
    </dgm:pt>
    <dgm:pt modelId="{59831BAE-69BC-4BC6-BA69-DD893758D533}">
      <dgm:prSet phldrT="[Text]" custT="1"/>
      <dgm:spPr>
        <a:solidFill>
          <a:srgbClr val="9A3921"/>
        </a:solidFill>
        <a:ln>
          <a:noFill/>
        </a:ln>
      </dgm:spPr>
      <dgm:t>
        <a:bodyPr/>
        <a:lstStyle/>
        <a:p>
          <a:r>
            <a:rPr lang="en-GB" sz="1600" dirty="0"/>
            <a:t>4. MM (Mix Media)</a:t>
          </a:r>
        </a:p>
      </dgm:t>
    </dgm:pt>
    <dgm:pt modelId="{A44C1104-3A97-409F-8056-6F72F98CA35F}" type="parTrans" cxnId="{3C2E57C3-B680-40B0-B575-B16981950A77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en-GB" sz="1600"/>
        </a:p>
      </dgm:t>
    </dgm:pt>
    <dgm:pt modelId="{68B1A8D3-5760-4B47-AA8C-517E40935446}" type="sibTrans" cxnId="{3C2E57C3-B680-40B0-B575-B16981950A77}">
      <dgm:prSet/>
      <dgm:spPr/>
      <dgm:t>
        <a:bodyPr/>
        <a:lstStyle/>
        <a:p>
          <a:endParaRPr lang="en-GB" sz="1600"/>
        </a:p>
      </dgm:t>
    </dgm:pt>
    <dgm:pt modelId="{4CCA1670-6EA5-487E-94A4-1E58AE8A7A53}" type="pres">
      <dgm:prSet presAssocID="{5B824D9E-9437-4D9B-9509-58D36C5AE66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B02FE47-FCAF-437E-BF93-637BFD9BF2C6}" type="pres">
      <dgm:prSet presAssocID="{78A1465B-E0EF-459F-94C1-CD58F2C7C527}" presName="hierRoot1" presStyleCnt="0">
        <dgm:presLayoutVars>
          <dgm:hierBranch val="init"/>
        </dgm:presLayoutVars>
      </dgm:prSet>
      <dgm:spPr/>
    </dgm:pt>
    <dgm:pt modelId="{BB3343C1-AAC1-436B-8A5E-B27E623F77F1}" type="pres">
      <dgm:prSet presAssocID="{78A1465B-E0EF-459F-94C1-CD58F2C7C527}" presName="rootComposite1" presStyleCnt="0"/>
      <dgm:spPr/>
    </dgm:pt>
    <dgm:pt modelId="{3A6E987E-01E8-44FE-89AE-A0DB116C2EF4}" type="pres">
      <dgm:prSet presAssocID="{78A1465B-E0EF-459F-94C1-CD58F2C7C527}" presName="rootText1" presStyleLbl="node0" presStyleIdx="0" presStyleCnt="1" custScaleX="92998" custScaleY="30485">
        <dgm:presLayoutVars>
          <dgm:chPref val="3"/>
        </dgm:presLayoutVars>
      </dgm:prSet>
      <dgm:spPr/>
    </dgm:pt>
    <dgm:pt modelId="{ABB81E3F-5FD1-44E9-979F-636170D341A2}" type="pres">
      <dgm:prSet presAssocID="{78A1465B-E0EF-459F-94C1-CD58F2C7C527}" presName="rootConnector1" presStyleLbl="node1" presStyleIdx="0" presStyleCnt="0"/>
      <dgm:spPr/>
    </dgm:pt>
    <dgm:pt modelId="{EA5BD1BB-EB3F-406A-AB25-A235B1685A5F}" type="pres">
      <dgm:prSet presAssocID="{78A1465B-E0EF-459F-94C1-CD58F2C7C527}" presName="hierChild2" presStyleCnt="0"/>
      <dgm:spPr/>
    </dgm:pt>
    <dgm:pt modelId="{F9F353CF-1B78-4BEA-BE06-54328D4E69A3}" type="pres">
      <dgm:prSet presAssocID="{AACB12D0-A122-43F1-AE9F-0B29B35616EE}" presName="Name37" presStyleLbl="parChTrans1D2" presStyleIdx="0" presStyleCnt="4"/>
      <dgm:spPr/>
    </dgm:pt>
    <dgm:pt modelId="{57B780B7-38DD-44A8-9ED4-2FC18A0B816D}" type="pres">
      <dgm:prSet presAssocID="{9D7328F2-603D-45CA-8ECC-2EF5E5DD4854}" presName="hierRoot2" presStyleCnt="0">
        <dgm:presLayoutVars>
          <dgm:hierBranch val="init"/>
        </dgm:presLayoutVars>
      </dgm:prSet>
      <dgm:spPr/>
    </dgm:pt>
    <dgm:pt modelId="{CE74EA7A-0290-4140-98E6-BD6633A7CDFD}" type="pres">
      <dgm:prSet presAssocID="{9D7328F2-603D-45CA-8ECC-2EF5E5DD4854}" presName="rootComposite" presStyleCnt="0"/>
      <dgm:spPr/>
    </dgm:pt>
    <dgm:pt modelId="{CEBA2F5C-C51F-40CE-82C5-643FDC66FCA6}" type="pres">
      <dgm:prSet presAssocID="{9D7328F2-603D-45CA-8ECC-2EF5E5DD4854}" presName="rootText" presStyleLbl="node2" presStyleIdx="0" presStyleCnt="4" custScaleY="25996">
        <dgm:presLayoutVars>
          <dgm:chPref val="3"/>
        </dgm:presLayoutVars>
      </dgm:prSet>
      <dgm:spPr/>
    </dgm:pt>
    <dgm:pt modelId="{56EC1F41-3562-46A9-9334-92F29B7E2BEE}" type="pres">
      <dgm:prSet presAssocID="{9D7328F2-603D-45CA-8ECC-2EF5E5DD4854}" presName="rootConnector" presStyleLbl="node2" presStyleIdx="0" presStyleCnt="4"/>
      <dgm:spPr/>
    </dgm:pt>
    <dgm:pt modelId="{40B935AD-8945-46A9-8146-E1F58E63F698}" type="pres">
      <dgm:prSet presAssocID="{9D7328F2-603D-45CA-8ECC-2EF5E5DD4854}" presName="hierChild4" presStyleCnt="0"/>
      <dgm:spPr/>
    </dgm:pt>
    <dgm:pt modelId="{FBEA9B43-95F9-4EA7-A76F-0E1CE56F6EC9}" type="pres">
      <dgm:prSet presAssocID="{9D7328F2-603D-45CA-8ECC-2EF5E5DD4854}" presName="hierChild5" presStyleCnt="0"/>
      <dgm:spPr/>
    </dgm:pt>
    <dgm:pt modelId="{FC15F2C4-05EB-4FE5-AEB0-447BC4529E01}" type="pres">
      <dgm:prSet presAssocID="{49EA9D72-0599-419D-871A-F417AD5484D5}" presName="Name37" presStyleLbl="parChTrans1D2" presStyleIdx="1" presStyleCnt="4"/>
      <dgm:spPr/>
    </dgm:pt>
    <dgm:pt modelId="{0532AE9C-8CC0-4394-9264-DB472DE927C7}" type="pres">
      <dgm:prSet presAssocID="{AF89DB51-6A26-469E-97CD-619A9C45C91B}" presName="hierRoot2" presStyleCnt="0">
        <dgm:presLayoutVars>
          <dgm:hierBranch val="init"/>
        </dgm:presLayoutVars>
      </dgm:prSet>
      <dgm:spPr/>
    </dgm:pt>
    <dgm:pt modelId="{928A5E0C-7E90-4D3D-84DC-44C9F37674A0}" type="pres">
      <dgm:prSet presAssocID="{AF89DB51-6A26-469E-97CD-619A9C45C91B}" presName="rootComposite" presStyleCnt="0"/>
      <dgm:spPr/>
    </dgm:pt>
    <dgm:pt modelId="{A850C778-983C-46D6-833E-56A0A079693D}" type="pres">
      <dgm:prSet presAssocID="{AF89DB51-6A26-469E-97CD-619A9C45C91B}" presName="rootText" presStyleLbl="node2" presStyleIdx="1" presStyleCnt="4" custScaleY="25996">
        <dgm:presLayoutVars>
          <dgm:chPref val="3"/>
        </dgm:presLayoutVars>
      </dgm:prSet>
      <dgm:spPr/>
    </dgm:pt>
    <dgm:pt modelId="{C14C6A99-6F2D-40CE-8027-0C752A50A9FA}" type="pres">
      <dgm:prSet presAssocID="{AF89DB51-6A26-469E-97CD-619A9C45C91B}" presName="rootConnector" presStyleLbl="node2" presStyleIdx="1" presStyleCnt="4"/>
      <dgm:spPr/>
    </dgm:pt>
    <dgm:pt modelId="{E22AECDA-8211-4582-AE8D-F0CC9B7F0C61}" type="pres">
      <dgm:prSet presAssocID="{AF89DB51-6A26-469E-97CD-619A9C45C91B}" presName="hierChild4" presStyleCnt="0"/>
      <dgm:spPr/>
    </dgm:pt>
    <dgm:pt modelId="{1E8AECF0-B6AD-46BD-A1E2-AD5D788561E4}" type="pres">
      <dgm:prSet presAssocID="{AF89DB51-6A26-469E-97CD-619A9C45C91B}" presName="hierChild5" presStyleCnt="0"/>
      <dgm:spPr/>
    </dgm:pt>
    <dgm:pt modelId="{79A2F0F8-BA71-4F6C-8D58-C3DA626F4C27}" type="pres">
      <dgm:prSet presAssocID="{843268AE-0925-449D-BE35-D96ABFFE3D36}" presName="Name37" presStyleLbl="parChTrans1D2" presStyleIdx="2" presStyleCnt="4"/>
      <dgm:spPr/>
    </dgm:pt>
    <dgm:pt modelId="{819DFF2B-68A7-4F93-81A3-11302D828024}" type="pres">
      <dgm:prSet presAssocID="{03556399-E2A5-48E0-8A2E-CFCE5C727E74}" presName="hierRoot2" presStyleCnt="0">
        <dgm:presLayoutVars>
          <dgm:hierBranch val="init"/>
        </dgm:presLayoutVars>
      </dgm:prSet>
      <dgm:spPr/>
    </dgm:pt>
    <dgm:pt modelId="{6BFFDDC8-9515-4CCF-BD8C-0862EB7ED472}" type="pres">
      <dgm:prSet presAssocID="{03556399-E2A5-48E0-8A2E-CFCE5C727E74}" presName="rootComposite" presStyleCnt="0"/>
      <dgm:spPr/>
    </dgm:pt>
    <dgm:pt modelId="{D14358A1-E355-4436-9E68-357624E93034}" type="pres">
      <dgm:prSet presAssocID="{03556399-E2A5-48E0-8A2E-CFCE5C727E74}" presName="rootText" presStyleLbl="node2" presStyleIdx="2" presStyleCnt="4" custScaleX="111171" custScaleY="25996">
        <dgm:presLayoutVars>
          <dgm:chPref val="3"/>
        </dgm:presLayoutVars>
      </dgm:prSet>
      <dgm:spPr/>
    </dgm:pt>
    <dgm:pt modelId="{E2BBE378-54D1-46BB-A820-18F431A0CEC2}" type="pres">
      <dgm:prSet presAssocID="{03556399-E2A5-48E0-8A2E-CFCE5C727E74}" presName="rootConnector" presStyleLbl="node2" presStyleIdx="2" presStyleCnt="4"/>
      <dgm:spPr/>
    </dgm:pt>
    <dgm:pt modelId="{B5D9A86A-029D-4C75-9555-FC4380886AFC}" type="pres">
      <dgm:prSet presAssocID="{03556399-E2A5-48E0-8A2E-CFCE5C727E74}" presName="hierChild4" presStyleCnt="0"/>
      <dgm:spPr/>
    </dgm:pt>
    <dgm:pt modelId="{71427D91-8011-4B5E-9467-89E1C1AD625A}" type="pres">
      <dgm:prSet presAssocID="{03556399-E2A5-48E0-8A2E-CFCE5C727E74}" presName="hierChild5" presStyleCnt="0"/>
      <dgm:spPr/>
    </dgm:pt>
    <dgm:pt modelId="{B00FD452-9122-4C27-B6CC-2AC53A511A22}" type="pres">
      <dgm:prSet presAssocID="{A44C1104-3A97-409F-8056-6F72F98CA35F}" presName="Name37" presStyleLbl="parChTrans1D2" presStyleIdx="3" presStyleCnt="4"/>
      <dgm:spPr/>
    </dgm:pt>
    <dgm:pt modelId="{060BFB31-124C-414F-8CC0-EDF0B8221BAD}" type="pres">
      <dgm:prSet presAssocID="{59831BAE-69BC-4BC6-BA69-DD893758D533}" presName="hierRoot2" presStyleCnt="0">
        <dgm:presLayoutVars>
          <dgm:hierBranch val="init"/>
        </dgm:presLayoutVars>
      </dgm:prSet>
      <dgm:spPr/>
    </dgm:pt>
    <dgm:pt modelId="{F7BEAC65-EFC7-4FEB-B0EF-2B8ED929B83D}" type="pres">
      <dgm:prSet presAssocID="{59831BAE-69BC-4BC6-BA69-DD893758D533}" presName="rootComposite" presStyleCnt="0"/>
      <dgm:spPr/>
    </dgm:pt>
    <dgm:pt modelId="{57CA8A27-BB8E-42CE-8A69-88705F992489}" type="pres">
      <dgm:prSet presAssocID="{59831BAE-69BC-4BC6-BA69-DD893758D533}" presName="rootText" presStyleLbl="node2" presStyleIdx="3" presStyleCnt="4" custScaleX="109412" custScaleY="25996" custLinFactNeighborX="72391">
        <dgm:presLayoutVars>
          <dgm:chPref val="3"/>
        </dgm:presLayoutVars>
      </dgm:prSet>
      <dgm:spPr/>
    </dgm:pt>
    <dgm:pt modelId="{A9989D91-B030-435C-84A1-ADC6948BF005}" type="pres">
      <dgm:prSet presAssocID="{59831BAE-69BC-4BC6-BA69-DD893758D533}" presName="rootConnector" presStyleLbl="node2" presStyleIdx="3" presStyleCnt="4"/>
      <dgm:spPr/>
    </dgm:pt>
    <dgm:pt modelId="{19CAFE25-2C15-4C1E-BC7A-F376E4251BD4}" type="pres">
      <dgm:prSet presAssocID="{59831BAE-69BC-4BC6-BA69-DD893758D533}" presName="hierChild4" presStyleCnt="0"/>
      <dgm:spPr/>
    </dgm:pt>
    <dgm:pt modelId="{1C2F6C67-5FAB-4C9E-9BBB-2B1BE3E98992}" type="pres">
      <dgm:prSet presAssocID="{59831BAE-69BC-4BC6-BA69-DD893758D533}" presName="hierChild5" presStyleCnt="0"/>
      <dgm:spPr/>
    </dgm:pt>
    <dgm:pt modelId="{C4DED9F7-8950-4041-8ADC-1809089B5CD9}" type="pres">
      <dgm:prSet presAssocID="{78A1465B-E0EF-459F-94C1-CD58F2C7C527}" presName="hierChild3" presStyleCnt="0"/>
      <dgm:spPr/>
    </dgm:pt>
  </dgm:ptLst>
  <dgm:cxnLst>
    <dgm:cxn modelId="{F79C5B07-32AC-4505-A9DE-BFBB104B0188}" srcId="{78A1465B-E0EF-459F-94C1-CD58F2C7C527}" destId="{03556399-E2A5-48E0-8A2E-CFCE5C727E74}" srcOrd="2" destOrd="0" parTransId="{843268AE-0925-449D-BE35-D96ABFFE3D36}" sibTransId="{D6D417AC-7CF5-4977-ADD1-6015B9A420AC}"/>
    <dgm:cxn modelId="{8BD5F70F-0043-4F31-AB2C-6D34AA50B48A}" type="presOf" srcId="{59831BAE-69BC-4BC6-BA69-DD893758D533}" destId="{A9989D91-B030-435C-84A1-ADC6948BF005}" srcOrd="1" destOrd="0" presId="urn:microsoft.com/office/officeart/2005/8/layout/orgChart1"/>
    <dgm:cxn modelId="{13EC8321-49B2-41D8-8079-3A15ACE01A66}" type="presOf" srcId="{03556399-E2A5-48E0-8A2E-CFCE5C727E74}" destId="{D14358A1-E355-4436-9E68-357624E93034}" srcOrd="0" destOrd="0" presId="urn:microsoft.com/office/officeart/2005/8/layout/orgChart1"/>
    <dgm:cxn modelId="{35535C2F-DD1E-42D8-BC34-B3ABCAC694FD}" type="presOf" srcId="{9D7328F2-603D-45CA-8ECC-2EF5E5DD4854}" destId="{CEBA2F5C-C51F-40CE-82C5-643FDC66FCA6}" srcOrd="0" destOrd="0" presId="urn:microsoft.com/office/officeart/2005/8/layout/orgChart1"/>
    <dgm:cxn modelId="{1B2C3C31-A1C1-4129-987C-EBAE755D2FF8}" type="presOf" srcId="{5B824D9E-9437-4D9B-9509-58D36C5AE666}" destId="{4CCA1670-6EA5-487E-94A4-1E58AE8A7A53}" srcOrd="0" destOrd="0" presId="urn:microsoft.com/office/officeart/2005/8/layout/orgChart1"/>
    <dgm:cxn modelId="{8AE57034-9A3D-4AF9-970B-836EF37E12AE}" type="presOf" srcId="{AACB12D0-A122-43F1-AE9F-0B29B35616EE}" destId="{F9F353CF-1B78-4BEA-BE06-54328D4E69A3}" srcOrd="0" destOrd="0" presId="urn:microsoft.com/office/officeart/2005/8/layout/orgChart1"/>
    <dgm:cxn modelId="{288E1660-A8DA-4588-A19A-0DCF5AABAA14}" type="presOf" srcId="{843268AE-0925-449D-BE35-D96ABFFE3D36}" destId="{79A2F0F8-BA71-4F6C-8D58-C3DA626F4C27}" srcOrd="0" destOrd="0" presId="urn:microsoft.com/office/officeart/2005/8/layout/orgChart1"/>
    <dgm:cxn modelId="{CAA90347-D993-4667-9D57-E73362463D0D}" type="presOf" srcId="{49EA9D72-0599-419D-871A-F417AD5484D5}" destId="{FC15F2C4-05EB-4FE5-AEB0-447BC4529E01}" srcOrd="0" destOrd="0" presId="urn:microsoft.com/office/officeart/2005/8/layout/orgChart1"/>
    <dgm:cxn modelId="{DD9F2268-0498-4CDF-80DB-CE276529FE89}" type="presOf" srcId="{A44C1104-3A97-409F-8056-6F72F98CA35F}" destId="{B00FD452-9122-4C27-B6CC-2AC53A511A22}" srcOrd="0" destOrd="0" presId="urn:microsoft.com/office/officeart/2005/8/layout/orgChart1"/>
    <dgm:cxn modelId="{A2AA4A54-FA0A-467C-BD2C-F1914C0938B8}" type="presOf" srcId="{AF89DB51-6A26-469E-97CD-619A9C45C91B}" destId="{C14C6A99-6F2D-40CE-8027-0C752A50A9FA}" srcOrd="1" destOrd="0" presId="urn:microsoft.com/office/officeart/2005/8/layout/orgChart1"/>
    <dgm:cxn modelId="{505BE177-22B8-4A7C-8791-3BEE21FC3D1E}" type="presOf" srcId="{03556399-E2A5-48E0-8A2E-CFCE5C727E74}" destId="{E2BBE378-54D1-46BB-A820-18F431A0CEC2}" srcOrd="1" destOrd="0" presId="urn:microsoft.com/office/officeart/2005/8/layout/orgChart1"/>
    <dgm:cxn modelId="{C98ED27D-63C8-4D03-A1FC-BE2E3408214B}" type="presOf" srcId="{9D7328F2-603D-45CA-8ECC-2EF5E5DD4854}" destId="{56EC1F41-3562-46A9-9334-92F29B7E2BEE}" srcOrd="1" destOrd="0" presId="urn:microsoft.com/office/officeart/2005/8/layout/orgChart1"/>
    <dgm:cxn modelId="{222B4DA7-72E0-4408-8DE8-F26412699C8A}" srcId="{5B824D9E-9437-4D9B-9509-58D36C5AE666}" destId="{78A1465B-E0EF-459F-94C1-CD58F2C7C527}" srcOrd="0" destOrd="0" parTransId="{9337CEF4-E462-4641-872F-0CD29198ACDE}" sibTransId="{6B322198-D0BB-4ED5-9E9B-D2905EFB5B69}"/>
    <dgm:cxn modelId="{E8834DBF-674E-4B7A-B1C1-40C1F1C90115}" srcId="{78A1465B-E0EF-459F-94C1-CD58F2C7C527}" destId="{AF89DB51-6A26-469E-97CD-619A9C45C91B}" srcOrd="1" destOrd="0" parTransId="{49EA9D72-0599-419D-871A-F417AD5484D5}" sibTransId="{A4B0806F-5758-4298-A830-E083129D5854}"/>
    <dgm:cxn modelId="{3C2E57C3-B680-40B0-B575-B16981950A77}" srcId="{78A1465B-E0EF-459F-94C1-CD58F2C7C527}" destId="{59831BAE-69BC-4BC6-BA69-DD893758D533}" srcOrd="3" destOrd="0" parTransId="{A44C1104-3A97-409F-8056-6F72F98CA35F}" sibTransId="{68B1A8D3-5760-4B47-AA8C-517E40935446}"/>
    <dgm:cxn modelId="{FDCBFACF-E742-4A7E-9DAB-7AB5D21E0905}" srcId="{78A1465B-E0EF-459F-94C1-CD58F2C7C527}" destId="{9D7328F2-603D-45CA-8ECC-2EF5E5DD4854}" srcOrd="0" destOrd="0" parTransId="{AACB12D0-A122-43F1-AE9F-0B29B35616EE}" sibTransId="{4B2D12C6-8C81-44CB-82E1-0C5A8097B411}"/>
    <dgm:cxn modelId="{19332FE0-1DD3-499E-8968-0181ED149A83}" type="presOf" srcId="{78A1465B-E0EF-459F-94C1-CD58F2C7C527}" destId="{ABB81E3F-5FD1-44E9-979F-636170D341A2}" srcOrd="1" destOrd="0" presId="urn:microsoft.com/office/officeart/2005/8/layout/orgChart1"/>
    <dgm:cxn modelId="{882599E0-2AB5-4A21-B7C3-5A81C51FFDCB}" type="presOf" srcId="{59831BAE-69BC-4BC6-BA69-DD893758D533}" destId="{57CA8A27-BB8E-42CE-8A69-88705F992489}" srcOrd="0" destOrd="0" presId="urn:microsoft.com/office/officeart/2005/8/layout/orgChart1"/>
    <dgm:cxn modelId="{8B3AF5E1-9CDC-4A40-A3DF-B38FC42CB478}" type="presOf" srcId="{78A1465B-E0EF-459F-94C1-CD58F2C7C527}" destId="{3A6E987E-01E8-44FE-89AE-A0DB116C2EF4}" srcOrd="0" destOrd="0" presId="urn:microsoft.com/office/officeart/2005/8/layout/orgChart1"/>
    <dgm:cxn modelId="{C1606FEB-D000-49B8-B720-D75C8A18D546}" type="presOf" srcId="{AF89DB51-6A26-469E-97CD-619A9C45C91B}" destId="{A850C778-983C-46D6-833E-56A0A079693D}" srcOrd="0" destOrd="0" presId="urn:microsoft.com/office/officeart/2005/8/layout/orgChart1"/>
    <dgm:cxn modelId="{F71148A1-6996-4E4E-A4E5-FA43D09F707D}" type="presParOf" srcId="{4CCA1670-6EA5-487E-94A4-1E58AE8A7A53}" destId="{CB02FE47-FCAF-437E-BF93-637BFD9BF2C6}" srcOrd="0" destOrd="0" presId="urn:microsoft.com/office/officeart/2005/8/layout/orgChart1"/>
    <dgm:cxn modelId="{33937BAE-0401-4092-8699-0D43697591AE}" type="presParOf" srcId="{CB02FE47-FCAF-437E-BF93-637BFD9BF2C6}" destId="{BB3343C1-AAC1-436B-8A5E-B27E623F77F1}" srcOrd="0" destOrd="0" presId="urn:microsoft.com/office/officeart/2005/8/layout/orgChart1"/>
    <dgm:cxn modelId="{7DF9FB10-C35C-4FC8-BFB6-851269221DF6}" type="presParOf" srcId="{BB3343C1-AAC1-436B-8A5E-B27E623F77F1}" destId="{3A6E987E-01E8-44FE-89AE-A0DB116C2EF4}" srcOrd="0" destOrd="0" presId="urn:microsoft.com/office/officeart/2005/8/layout/orgChart1"/>
    <dgm:cxn modelId="{FB536D8B-CB4C-4E81-A44C-0C5C36ABAD47}" type="presParOf" srcId="{BB3343C1-AAC1-436B-8A5E-B27E623F77F1}" destId="{ABB81E3F-5FD1-44E9-979F-636170D341A2}" srcOrd="1" destOrd="0" presId="urn:microsoft.com/office/officeart/2005/8/layout/orgChart1"/>
    <dgm:cxn modelId="{F0497276-2007-47E5-BF01-243E60CE6270}" type="presParOf" srcId="{CB02FE47-FCAF-437E-BF93-637BFD9BF2C6}" destId="{EA5BD1BB-EB3F-406A-AB25-A235B1685A5F}" srcOrd="1" destOrd="0" presId="urn:microsoft.com/office/officeart/2005/8/layout/orgChart1"/>
    <dgm:cxn modelId="{B2E6E02C-9FEC-48D9-BAE3-6289B1A7E14C}" type="presParOf" srcId="{EA5BD1BB-EB3F-406A-AB25-A235B1685A5F}" destId="{F9F353CF-1B78-4BEA-BE06-54328D4E69A3}" srcOrd="0" destOrd="0" presId="urn:microsoft.com/office/officeart/2005/8/layout/orgChart1"/>
    <dgm:cxn modelId="{1D870796-D73D-4D46-9414-28432C727BDB}" type="presParOf" srcId="{EA5BD1BB-EB3F-406A-AB25-A235B1685A5F}" destId="{57B780B7-38DD-44A8-9ED4-2FC18A0B816D}" srcOrd="1" destOrd="0" presId="urn:microsoft.com/office/officeart/2005/8/layout/orgChart1"/>
    <dgm:cxn modelId="{17EEF6E2-D3E6-405A-9351-73B971DC0707}" type="presParOf" srcId="{57B780B7-38DD-44A8-9ED4-2FC18A0B816D}" destId="{CE74EA7A-0290-4140-98E6-BD6633A7CDFD}" srcOrd="0" destOrd="0" presId="urn:microsoft.com/office/officeart/2005/8/layout/orgChart1"/>
    <dgm:cxn modelId="{96EA9FF0-1F10-4417-8508-12D8AEC1A18F}" type="presParOf" srcId="{CE74EA7A-0290-4140-98E6-BD6633A7CDFD}" destId="{CEBA2F5C-C51F-40CE-82C5-643FDC66FCA6}" srcOrd="0" destOrd="0" presId="urn:microsoft.com/office/officeart/2005/8/layout/orgChart1"/>
    <dgm:cxn modelId="{16590DED-3E5D-43A3-9651-974A2F57FD14}" type="presParOf" srcId="{CE74EA7A-0290-4140-98E6-BD6633A7CDFD}" destId="{56EC1F41-3562-46A9-9334-92F29B7E2BEE}" srcOrd="1" destOrd="0" presId="urn:microsoft.com/office/officeart/2005/8/layout/orgChart1"/>
    <dgm:cxn modelId="{82764AD6-667A-4081-A39A-147F08C49021}" type="presParOf" srcId="{57B780B7-38DD-44A8-9ED4-2FC18A0B816D}" destId="{40B935AD-8945-46A9-8146-E1F58E63F698}" srcOrd="1" destOrd="0" presId="urn:microsoft.com/office/officeart/2005/8/layout/orgChart1"/>
    <dgm:cxn modelId="{CA9D8428-92D1-45B7-A987-84C6E3730AFD}" type="presParOf" srcId="{57B780B7-38DD-44A8-9ED4-2FC18A0B816D}" destId="{FBEA9B43-95F9-4EA7-A76F-0E1CE56F6EC9}" srcOrd="2" destOrd="0" presId="urn:microsoft.com/office/officeart/2005/8/layout/orgChart1"/>
    <dgm:cxn modelId="{8069F693-4264-4F6E-A50D-CED4F393AFF4}" type="presParOf" srcId="{EA5BD1BB-EB3F-406A-AB25-A235B1685A5F}" destId="{FC15F2C4-05EB-4FE5-AEB0-447BC4529E01}" srcOrd="2" destOrd="0" presId="urn:microsoft.com/office/officeart/2005/8/layout/orgChart1"/>
    <dgm:cxn modelId="{0931BFB9-3352-4BCE-A9E0-C93346F10201}" type="presParOf" srcId="{EA5BD1BB-EB3F-406A-AB25-A235B1685A5F}" destId="{0532AE9C-8CC0-4394-9264-DB472DE927C7}" srcOrd="3" destOrd="0" presId="urn:microsoft.com/office/officeart/2005/8/layout/orgChart1"/>
    <dgm:cxn modelId="{DE2FF165-BCBF-4619-B90B-BC1FFCC2E927}" type="presParOf" srcId="{0532AE9C-8CC0-4394-9264-DB472DE927C7}" destId="{928A5E0C-7E90-4D3D-84DC-44C9F37674A0}" srcOrd="0" destOrd="0" presId="urn:microsoft.com/office/officeart/2005/8/layout/orgChart1"/>
    <dgm:cxn modelId="{7C06C734-4314-461B-94C3-CCCA745C111A}" type="presParOf" srcId="{928A5E0C-7E90-4D3D-84DC-44C9F37674A0}" destId="{A850C778-983C-46D6-833E-56A0A079693D}" srcOrd="0" destOrd="0" presId="urn:microsoft.com/office/officeart/2005/8/layout/orgChart1"/>
    <dgm:cxn modelId="{C5B1B2A9-5698-4F4F-9016-BA0E37BC9A3F}" type="presParOf" srcId="{928A5E0C-7E90-4D3D-84DC-44C9F37674A0}" destId="{C14C6A99-6F2D-40CE-8027-0C752A50A9FA}" srcOrd="1" destOrd="0" presId="urn:microsoft.com/office/officeart/2005/8/layout/orgChart1"/>
    <dgm:cxn modelId="{E75B4D3F-92A1-47AE-BEE9-24CD4AA9B936}" type="presParOf" srcId="{0532AE9C-8CC0-4394-9264-DB472DE927C7}" destId="{E22AECDA-8211-4582-AE8D-F0CC9B7F0C61}" srcOrd="1" destOrd="0" presId="urn:microsoft.com/office/officeart/2005/8/layout/orgChart1"/>
    <dgm:cxn modelId="{2515F166-B2AE-4F24-8D8E-5D60A0C71460}" type="presParOf" srcId="{0532AE9C-8CC0-4394-9264-DB472DE927C7}" destId="{1E8AECF0-B6AD-46BD-A1E2-AD5D788561E4}" srcOrd="2" destOrd="0" presId="urn:microsoft.com/office/officeart/2005/8/layout/orgChart1"/>
    <dgm:cxn modelId="{EA7EF30A-8BD5-4B01-AF35-F652AE3AD0A9}" type="presParOf" srcId="{EA5BD1BB-EB3F-406A-AB25-A235B1685A5F}" destId="{79A2F0F8-BA71-4F6C-8D58-C3DA626F4C27}" srcOrd="4" destOrd="0" presId="urn:microsoft.com/office/officeart/2005/8/layout/orgChart1"/>
    <dgm:cxn modelId="{DDF11136-B579-44B1-BD69-07E59790DD69}" type="presParOf" srcId="{EA5BD1BB-EB3F-406A-AB25-A235B1685A5F}" destId="{819DFF2B-68A7-4F93-81A3-11302D828024}" srcOrd="5" destOrd="0" presId="urn:microsoft.com/office/officeart/2005/8/layout/orgChart1"/>
    <dgm:cxn modelId="{D966BC19-E90A-4046-8D33-84728CD1C85A}" type="presParOf" srcId="{819DFF2B-68A7-4F93-81A3-11302D828024}" destId="{6BFFDDC8-9515-4CCF-BD8C-0862EB7ED472}" srcOrd="0" destOrd="0" presId="urn:microsoft.com/office/officeart/2005/8/layout/orgChart1"/>
    <dgm:cxn modelId="{5285A2AD-BFF3-466A-A752-5D146F863EC1}" type="presParOf" srcId="{6BFFDDC8-9515-4CCF-BD8C-0862EB7ED472}" destId="{D14358A1-E355-4436-9E68-357624E93034}" srcOrd="0" destOrd="0" presId="urn:microsoft.com/office/officeart/2005/8/layout/orgChart1"/>
    <dgm:cxn modelId="{3C022AD1-3E79-4D69-B069-E52A789123DC}" type="presParOf" srcId="{6BFFDDC8-9515-4CCF-BD8C-0862EB7ED472}" destId="{E2BBE378-54D1-46BB-A820-18F431A0CEC2}" srcOrd="1" destOrd="0" presId="urn:microsoft.com/office/officeart/2005/8/layout/orgChart1"/>
    <dgm:cxn modelId="{C6D9A93F-0B61-48D4-AA75-9C81671A8BB6}" type="presParOf" srcId="{819DFF2B-68A7-4F93-81A3-11302D828024}" destId="{B5D9A86A-029D-4C75-9555-FC4380886AFC}" srcOrd="1" destOrd="0" presId="urn:microsoft.com/office/officeart/2005/8/layout/orgChart1"/>
    <dgm:cxn modelId="{7014F08F-AE35-4B16-AA08-28B1D0DD2E27}" type="presParOf" srcId="{819DFF2B-68A7-4F93-81A3-11302D828024}" destId="{71427D91-8011-4B5E-9467-89E1C1AD625A}" srcOrd="2" destOrd="0" presId="urn:microsoft.com/office/officeart/2005/8/layout/orgChart1"/>
    <dgm:cxn modelId="{2F56D765-2416-4072-AA88-356E71885538}" type="presParOf" srcId="{EA5BD1BB-EB3F-406A-AB25-A235B1685A5F}" destId="{B00FD452-9122-4C27-B6CC-2AC53A511A22}" srcOrd="6" destOrd="0" presId="urn:microsoft.com/office/officeart/2005/8/layout/orgChart1"/>
    <dgm:cxn modelId="{24D25548-CF5F-40C2-98B2-0215DB76A00F}" type="presParOf" srcId="{EA5BD1BB-EB3F-406A-AB25-A235B1685A5F}" destId="{060BFB31-124C-414F-8CC0-EDF0B8221BAD}" srcOrd="7" destOrd="0" presId="urn:microsoft.com/office/officeart/2005/8/layout/orgChart1"/>
    <dgm:cxn modelId="{3DCF90F7-2BED-4110-B001-3386F41EA99C}" type="presParOf" srcId="{060BFB31-124C-414F-8CC0-EDF0B8221BAD}" destId="{F7BEAC65-EFC7-4FEB-B0EF-2B8ED929B83D}" srcOrd="0" destOrd="0" presId="urn:microsoft.com/office/officeart/2005/8/layout/orgChart1"/>
    <dgm:cxn modelId="{BCECA666-A0C3-4AE6-A755-0C3A2FAE78FD}" type="presParOf" srcId="{F7BEAC65-EFC7-4FEB-B0EF-2B8ED929B83D}" destId="{57CA8A27-BB8E-42CE-8A69-88705F992489}" srcOrd="0" destOrd="0" presId="urn:microsoft.com/office/officeart/2005/8/layout/orgChart1"/>
    <dgm:cxn modelId="{E5ABA71A-1C02-4794-9784-3F5C7C17E8F2}" type="presParOf" srcId="{F7BEAC65-EFC7-4FEB-B0EF-2B8ED929B83D}" destId="{A9989D91-B030-435C-84A1-ADC6948BF005}" srcOrd="1" destOrd="0" presId="urn:microsoft.com/office/officeart/2005/8/layout/orgChart1"/>
    <dgm:cxn modelId="{FBDEDB55-22DD-4656-B6AF-F455BE318569}" type="presParOf" srcId="{060BFB31-124C-414F-8CC0-EDF0B8221BAD}" destId="{19CAFE25-2C15-4C1E-BC7A-F376E4251BD4}" srcOrd="1" destOrd="0" presId="urn:microsoft.com/office/officeart/2005/8/layout/orgChart1"/>
    <dgm:cxn modelId="{AD18FCD7-90E2-40C9-AD6E-57A0324CBCAF}" type="presParOf" srcId="{060BFB31-124C-414F-8CC0-EDF0B8221BAD}" destId="{1C2F6C67-5FAB-4C9E-9BBB-2B1BE3E98992}" srcOrd="2" destOrd="0" presId="urn:microsoft.com/office/officeart/2005/8/layout/orgChart1"/>
    <dgm:cxn modelId="{5990BFFA-AD38-4AAE-ADF8-E3282CD02574}" type="presParOf" srcId="{CB02FE47-FCAF-437E-BF93-637BFD9BF2C6}" destId="{C4DED9F7-8950-4041-8ADC-1809089B5CD9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0FD452-9122-4C27-B6CC-2AC53A511A22}">
      <dsp:nvSpPr>
        <dsp:cNvPr id="0" name=""/>
        <dsp:cNvSpPr/>
      </dsp:nvSpPr>
      <dsp:spPr>
        <a:xfrm>
          <a:off x="5548543" y="547125"/>
          <a:ext cx="4294297" cy="4814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733"/>
              </a:lnTo>
              <a:lnTo>
                <a:pt x="4294297" y="240733"/>
              </a:lnTo>
              <a:lnTo>
                <a:pt x="4294297" y="481467"/>
              </a:lnTo>
            </a:path>
          </a:pathLst>
        </a:custGeom>
        <a:noFill/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A2F0F8-BA71-4F6C-8D58-C3DA626F4C27}">
      <dsp:nvSpPr>
        <dsp:cNvPr id="0" name=""/>
        <dsp:cNvSpPr/>
      </dsp:nvSpPr>
      <dsp:spPr>
        <a:xfrm>
          <a:off x="5548543" y="547125"/>
          <a:ext cx="1279190" cy="4814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733"/>
              </a:lnTo>
              <a:lnTo>
                <a:pt x="1279190" y="240733"/>
              </a:lnTo>
              <a:lnTo>
                <a:pt x="1279190" y="481467"/>
              </a:lnTo>
            </a:path>
          </a:pathLst>
        </a:custGeom>
        <a:noFill/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15F2C4-05EB-4FE5-AEB0-447BC4529E01}">
      <dsp:nvSpPr>
        <dsp:cNvPr id="0" name=""/>
        <dsp:cNvSpPr/>
      </dsp:nvSpPr>
      <dsp:spPr>
        <a:xfrm>
          <a:off x="3925504" y="547125"/>
          <a:ext cx="1623038" cy="481467"/>
        </a:xfrm>
        <a:custGeom>
          <a:avLst/>
          <a:gdLst/>
          <a:ahLst/>
          <a:cxnLst/>
          <a:rect l="0" t="0" r="0" b="0"/>
          <a:pathLst>
            <a:path>
              <a:moveTo>
                <a:pt x="1623038" y="0"/>
              </a:moveTo>
              <a:lnTo>
                <a:pt x="1623038" y="240733"/>
              </a:lnTo>
              <a:lnTo>
                <a:pt x="0" y="240733"/>
              </a:lnTo>
              <a:lnTo>
                <a:pt x="0" y="4814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F353CF-1B78-4BEA-BE06-54328D4E69A3}">
      <dsp:nvSpPr>
        <dsp:cNvPr id="0" name=""/>
        <dsp:cNvSpPr/>
      </dsp:nvSpPr>
      <dsp:spPr>
        <a:xfrm>
          <a:off x="1151334" y="547125"/>
          <a:ext cx="4397208" cy="481467"/>
        </a:xfrm>
        <a:custGeom>
          <a:avLst/>
          <a:gdLst/>
          <a:ahLst/>
          <a:cxnLst/>
          <a:rect l="0" t="0" r="0" b="0"/>
          <a:pathLst>
            <a:path>
              <a:moveTo>
                <a:pt x="4397208" y="0"/>
              </a:moveTo>
              <a:lnTo>
                <a:pt x="4397208" y="240733"/>
              </a:lnTo>
              <a:lnTo>
                <a:pt x="0" y="240733"/>
              </a:lnTo>
              <a:lnTo>
                <a:pt x="0" y="481467"/>
              </a:lnTo>
            </a:path>
          </a:pathLst>
        </a:custGeom>
        <a:noFill/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6E987E-01E8-44FE-89AE-A0DB116C2EF4}">
      <dsp:nvSpPr>
        <dsp:cNvPr id="0" name=""/>
        <dsp:cNvSpPr/>
      </dsp:nvSpPr>
      <dsp:spPr>
        <a:xfrm>
          <a:off x="4482459" y="197660"/>
          <a:ext cx="2132167" cy="349465"/>
        </a:xfrm>
        <a:prstGeom prst="rect">
          <a:avLst/>
        </a:prstGeom>
        <a:solidFill>
          <a:srgbClr val="5E1A1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STYRO EIFS Systems</a:t>
          </a:r>
        </a:p>
      </dsp:txBody>
      <dsp:txXfrm>
        <a:off x="4482459" y="197660"/>
        <a:ext cx="2132167" cy="349465"/>
      </dsp:txXfrm>
    </dsp:sp>
    <dsp:sp modelId="{CEBA2F5C-C51F-40CE-82C5-643FDC66FCA6}">
      <dsp:nvSpPr>
        <dsp:cNvPr id="0" name=""/>
        <dsp:cNvSpPr/>
      </dsp:nvSpPr>
      <dsp:spPr>
        <a:xfrm>
          <a:off x="4983" y="1028593"/>
          <a:ext cx="2292702" cy="298005"/>
        </a:xfrm>
        <a:prstGeom prst="rect">
          <a:avLst/>
        </a:prstGeom>
        <a:solidFill>
          <a:srgbClr val="9A392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1. EI (External Insulation)</a:t>
          </a:r>
        </a:p>
      </dsp:txBody>
      <dsp:txXfrm>
        <a:off x="4983" y="1028593"/>
        <a:ext cx="2292702" cy="298005"/>
      </dsp:txXfrm>
    </dsp:sp>
    <dsp:sp modelId="{A850C778-983C-46D6-833E-56A0A079693D}">
      <dsp:nvSpPr>
        <dsp:cNvPr id="0" name=""/>
        <dsp:cNvSpPr/>
      </dsp:nvSpPr>
      <dsp:spPr>
        <a:xfrm>
          <a:off x="2779153" y="1028593"/>
          <a:ext cx="2292702" cy="298005"/>
        </a:xfrm>
        <a:prstGeom prst="rect">
          <a:avLst/>
        </a:prstGeom>
        <a:solidFill>
          <a:srgbClr val="9A392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2. ED (External Decoration)</a:t>
          </a:r>
        </a:p>
      </dsp:txBody>
      <dsp:txXfrm>
        <a:off x="2779153" y="1028593"/>
        <a:ext cx="2292702" cy="298005"/>
      </dsp:txXfrm>
    </dsp:sp>
    <dsp:sp modelId="{D14358A1-E355-4436-9E68-357624E93034}">
      <dsp:nvSpPr>
        <dsp:cNvPr id="0" name=""/>
        <dsp:cNvSpPr/>
      </dsp:nvSpPr>
      <dsp:spPr>
        <a:xfrm>
          <a:off x="5553323" y="1028593"/>
          <a:ext cx="2548820" cy="298005"/>
        </a:xfrm>
        <a:prstGeom prst="rect">
          <a:avLst/>
        </a:prstGeom>
        <a:solidFill>
          <a:srgbClr val="9A392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3. ID (Insulation &amp; Decoration)</a:t>
          </a:r>
        </a:p>
      </dsp:txBody>
      <dsp:txXfrm>
        <a:off x="5553323" y="1028593"/>
        <a:ext cx="2548820" cy="298005"/>
      </dsp:txXfrm>
    </dsp:sp>
    <dsp:sp modelId="{57CA8A27-BB8E-42CE-8A69-88705F992489}">
      <dsp:nvSpPr>
        <dsp:cNvPr id="0" name=""/>
        <dsp:cNvSpPr/>
      </dsp:nvSpPr>
      <dsp:spPr>
        <a:xfrm>
          <a:off x="8588595" y="1028593"/>
          <a:ext cx="2508491" cy="298005"/>
        </a:xfrm>
        <a:prstGeom prst="rect">
          <a:avLst/>
        </a:prstGeom>
        <a:solidFill>
          <a:srgbClr val="9A392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4. MM (Mix Media)</a:t>
          </a:r>
        </a:p>
      </dsp:txBody>
      <dsp:txXfrm>
        <a:off x="8588595" y="1028593"/>
        <a:ext cx="2508491" cy="2980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EFC3D55-3813-4E5B-A4E1-3D7DF7D1BFD2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A9C735-99C1-4720-B176-E5B8A15AEA49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DF72AA9-1321-4031-A786-2810EF12D36C}" type="datetime1"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09/02/2021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FF1CC1-9DD9-4997-AF4E-2495616879D1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07B838-642A-48C8-A852-5AB7C765ED24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ACD1CB-52E0-4250-9B35-18B537D13221}" type="slidenum">
              <a:t>‹#›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21802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ABF41-3CF1-480B-A3DB-9295C3D08318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A21155-24E1-417C-820B-164A3F683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2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Please follow the next tips in order to be able to watch our video: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Open as read-only  -&gt; Select (enable content) option -&gt; view it as a slide show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21155-24E1-417C-820B-164A3F683E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43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21155-24E1-417C-820B-164A3F683E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33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21155-24E1-417C-820B-164A3F683E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19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73696"/>
            <a:ext cx="5486400" cy="3627304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Please follow the next tips in order to be able to watch our video: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Open as read-only  -&gt; Select (enable content) option -&gt; view it as a slide show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21155-24E1-417C-820B-164A3F683E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09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Please follow the next tips in order to be able to watch our video: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Open as read-only  -&gt; Select (enable content) option -&gt; view it as a slide show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21155-24E1-417C-820B-164A3F683E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650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Please follow the next tips in order to be able to watch our video: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Open as read-only  -&gt; Select (enable content) option -&gt; view it as a slide show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21155-24E1-417C-820B-164A3F683E7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Please follow the next tips in order to be able to watch our video: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Open as read-only  -&gt; Select (enable content) option -&gt; view it as a slide show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21155-24E1-417C-820B-164A3F683E7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79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Please follow the next tips in order to be able to watch our video: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Open as read-only  -&gt; Select (enable content) option -&gt; view it as a slide show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21155-24E1-417C-820B-164A3F683E7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79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6DD6D-E7C0-4DA8-B543-632202D7FBE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  <a:prstGeom prst="rect">
            <a:avLst/>
          </a:prstGeo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5B1872-3D2F-4645-95CB-14FA0B10EA8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  <a:prstGeom prst="rect">
            <a:avLst/>
          </a:prstGeo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A0BCF-688A-4DEA-ACA2-603F18E9C28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1066803" y="6356351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7ECADA9F-91DC-4D3B-A6CA-2D3F8F7E2D0E}" type="datetime1">
              <a:rPr lang="en-GB"/>
              <a:pPr lvl="0"/>
              <a:t>09/02/2021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47C06-A1C1-4FD6-AA96-7ABAE6F0EA5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www.styrouae.com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59CA3-0D7D-4FBF-871C-4684BC25BE2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A06977-7F5C-4989-AA51-4F12DADDAFD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03745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6B002-6CCA-4657-8C77-1D160FF2F5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EB6BC6-C4F1-4016-8D5C-AB8F90108622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69475-1C3F-4923-B2BF-4D09D15B808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D54D819-82C6-4571-945C-19A764BDA72A}" type="datetime1">
              <a:rPr lang="en-GB"/>
              <a:pPr lvl="0"/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E1EB2-E2CF-48AA-9A08-1600419A4E7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39111-DDA5-4117-969B-A89743D7A0F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A952642-5930-4DF5-BB43-3B263A3B1EB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27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8D17ED-CDE1-46EB-BF7B-76B313DED8D3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95CF23-F222-4781-996A-A7BF1AD736E4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D1F3E-53B3-474A-B852-4FB9C37131D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15FB15-12FD-4966-9BB2-592F4C92FEFC}" type="datetime1">
              <a:rPr lang="en-GB"/>
              <a:pPr lvl="0"/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67DFC-7E9F-4716-AAC5-3324CFD3E29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08838-BDDA-417B-96DF-1135CA59389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120E23-277C-4DFE-A986-35933A29F1E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539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FAD9A-1B95-4B2D-B18E-9F4DAB1D8D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2CC84-0931-473C-BC31-622621972F2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9023B-A1FB-437B-8EB8-56D493F443C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58467FD-C398-4C99-A9B8-E20F5487C956}" type="datetime1">
              <a:rPr lang="en-GB"/>
              <a:pPr lvl="0"/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D5C01-1DD7-44F9-B371-67F1ABD07C9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9FA8E-A703-4903-AAA5-0404F60E954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B28550E-A9EF-48A0-981B-45A07A17BB5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1989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5A111-BBCC-420A-93A2-44AF394305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1C75ED-9DD5-4087-B4CB-462B4BD51A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59D0A-1B29-4D1A-A78A-74F2A1B6054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6C173F3-CF67-4A96-9653-C28785A1A24B}" type="datetime1">
              <a:rPr lang="en-GB"/>
              <a:pPr lvl="0"/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7E6E5-48BA-45C3-8001-8B527544F4C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577B-F590-4A79-A2E2-4385C10E0CF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17F554-297E-44E7-A085-2D3764AD865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385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CB68C-0470-42AB-A1AF-38EB88064D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3A4E8-6186-48B5-9FB0-D621175BEB7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786651-5CCE-4AE1-93FB-D964EBF020E1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F91CA-C4A2-4726-A213-79311A340C7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B53A90A-740A-4F59-AB83-9CE4465B4E7C}" type="datetime1">
              <a:rPr lang="en-GB"/>
              <a:pPr lvl="0"/>
              <a:t>09/02/2021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BE0D6A-255C-4B44-83E9-CE614886650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B16B49-9B98-4FE1-BE79-1389CB9BE57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FCDDF3-3A8D-4DD4-BA60-C0ADAB65977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473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20563-1E5F-4576-9340-6D2F6ADEDE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7D29F-4800-4733-A447-DA37D9F3CF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7E7C32-4E40-4076-988A-F08DD0A76CC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B432-ABD1-4E78-9678-C8EC9946A2E4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17066F-4B17-44BA-B674-D855C8F10525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86FFDB-7D88-496A-A0B2-0EB52529023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C0D33E6-8529-4793-A582-52A41C1BB9DA}" type="datetime1">
              <a:rPr lang="en-GB"/>
              <a:pPr lvl="0"/>
              <a:t>09/02/2021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53D20F-0BD8-42C4-9061-7D803F08012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365AF6-B7C1-472E-893D-2BC7A2484ED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AD42B54-4CE4-4563-9200-1CAF93099B5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797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CBB54-DAFC-4310-83A6-B7FCF46BFF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0EA422-99F4-4192-8AB7-739EC85D09A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8503C1B-7A0B-4E18-ADD8-930D95CED2CC}" type="datetime1">
              <a:rPr lang="en-GB"/>
              <a:pPr lvl="0"/>
              <a:t>09/02/2021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BA0D11-B816-41D4-8FDC-B23591EBF56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C955BF-2A54-4DD3-A24F-BF43488A54F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C92D6F-56C5-43CD-A543-9B91DD3E3A3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110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83B151-3F62-48E1-8794-A0769378B82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95FD3B5-14CA-461B-8BCE-CF5DEF83570C}" type="datetime1">
              <a:rPr lang="en-GB"/>
              <a:pPr lvl="0"/>
              <a:t>09/02/2021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9CBB63-0D63-4418-8382-295BECC829A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77538-A208-476B-8FD8-CED2B276EC3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0D4A17-B558-4974-9F54-7511BE48385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320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66BDC-7422-44CB-AAC9-ADE05DF4E8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93F61-559F-4438-9044-927382D89FC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0217-0336-4EE3-AE72-A9C38C8AFBD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7D9FFD-B24D-43AC-A9D3-9DC5F8DB747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DA299DF-A968-4B84-AE4B-731E8CE70F1A}" type="datetime1">
              <a:rPr lang="en-GB"/>
              <a:pPr lvl="0"/>
              <a:t>09/02/2021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FA4AB4-2A6A-4632-AFDD-83AF47C344B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69273-1BDF-4F10-81D6-0064995A611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A71B7CA-D0EE-44FF-9908-82827DC9E1F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1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5CF39-E745-478B-BA50-EA78EDFB88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1AB2F1-1DBF-4117-9173-C8697B44B012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3200"/>
            </a:lvl1pPr>
          </a:lstStyle>
          <a:p>
            <a:pPr lvl="0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ED40B9-56C8-4500-A350-EDFA94648A3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8C4EAA-9AA8-41E9-92CD-34FB877C4BD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D329A13-58E9-4E6A-BE30-F0E6E99F6DDD}" type="datetime1">
              <a:rPr lang="en-GB"/>
              <a:pPr lvl="0"/>
              <a:t>09/02/2021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CD217F-43B2-4D9B-89F2-7FACFDA1372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050D45-077E-405B-B633-677B506A58B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A07DDE4-D9CE-40FC-BDB8-79B4CFC94D6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12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A picture containing water, person&#10;&#10;Description automatically generated">
            <a:extLst>
              <a:ext uri="{FF2B5EF4-FFF2-40B4-BE49-F238E27FC236}">
                <a16:creationId xmlns:a16="http://schemas.microsoft.com/office/drawing/2014/main" id="{D16FA011-9CAA-45FF-9133-869CB9F4F0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546302E-AD0F-4FEB-AAA3-A8AD4D9CF9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r="870"/>
          <a:stretch/>
        </p:blipFill>
        <p:spPr>
          <a:xfrm>
            <a:off x="-3" y="5923742"/>
            <a:ext cx="12191996" cy="93425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B0C0895-4432-439C-B2BB-489CF97DAD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r="26"/>
          <a:stretch/>
        </p:blipFill>
        <p:spPr>
          <a:xfrm>
            <a:off x="0" y="158471"/>
            <a:ext cx="12191996" cy="482725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F928F7-0D28-476B-BD5B-93A836C53DAB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3E53AE1B-9A85-4F74-9D3C-7355EF3477A9}" type="datetime1">
              <a:rPr lang="en-GB"/>
              <a:pPr lvl="0"/>
              <a:t>09/02/2021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87231E6-B583-4DE5-8302-D4EBA5D92782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719425-641C-4410-82DE-ED2F212D79B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7BF1BB41-CA2D-41EC-ABA5-1983136E78B1}" type="slidenum">
              <a:t>‹#›</a:t>
            </a:fld>
            <a:endParaRPr lang="en-GB"/>
          </a:p>
        </p:txBody>
      </p:sp>
      <p:pic>
        <p:nvPicPr>
          <p:cNvPr id="9" name="Picture 8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D061EEE0-76B2-43FB-80C8-26B9B2DB53DE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0912" y="5869835"/>
            <a:ext cx="1726277" cy="69997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F07E1B9-0145-4788-8A2B-08A55EB05462}"/>
              </a:ext>
            </a:extLst>
          </p:cNvPr>
          <p:cNvSpPr txBox="1"/>
          <p:nvPr/>
        </p:nvSpPr>
        <p:spPr>
          <a:xfrm>
            <a:off x="617375" y="6356351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5E1A10"/>
                </a:solidFill>
                <a:uFillTx/>
                <a:latin typeface="Calibri"/>
              </a:rPr>
              <a:t>www.styrouae.com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BFFEA0-5BBF-43A7-A24C-7F521FBC1245}"/>
              </a:ext>
            </a:extLst>
          </p:cNvPr>
          <p:cNvSpPr txBox="1"/>
          <p:nvPr userDrawn="1"/>
        </p:nvSpPr>
        <p:spPr>
          <a:xfrm>
            <a:off x="415637" y="263238"/>
            <a:ext cx="290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STYRO EIFS Systems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HVrB5pxqdU?feature=oembed" TargetMode="Externa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FmltpY34QY?feature=oembed" TargetMode="Externa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CLXneLTjGc?feature=oembed" TargetMode="Externa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2vQoa8rmtE?feature=oembed" TargetMode="Externa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UCKVkevowY?feature=oembed" TargetMode="Externa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22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picture containing water, person&#10;&#10;Description automatically generated">
            <a:extLst>
              <a:ext uri="{FF2B5EF4-FFF2-40B4-BE49-F238E27FC236}">
                <a16:creationId xmlns:a16="http://schemas.microsoft.com/office/drawing/2014/main" id="{DF562BA6-9856-41EC-A1CC-A681B2D42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FE9C4D63-E6B7-4411-ACBE-C031A61763F1}"/>
              </a:ext>
            </a:extLst>
          </p:cNvPr>
          <p:cNvSpPr txBox="1"/>
          <p:nvPr/>
        </p:nvSpPr>
        <p:spPr>
          <a:xfrm>
            <a:off x="2786803" y="3422000"/>
            <a:ext cx="6122066" cy="92333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1200" cap="none" spc="0" baseline="0" dirty="0">
                <a:solidFill>
                  <a:srgbClr val="5E1A10"/>
                </a:solidFill>
                <a:uFillTx/>
                <a:latin typeface="Calibri"/>
                <a:ea typeface="Roboto" pitchFamily="2"/>
                <a:cs typeface="Roboto" pitchFamily="2"/>
              </a:rPr>
              <a:t>STYRO EIFS SYSTEMS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B588DB-35F0-403D-92AF-630D8C85C008}"/>
              </a:ext>
            </a:extLst>
          </p:cNvPr>
          <p:cNvGrpSpPr/>
          <p:nvPr/>
        </p:nvGrpSpPr>
        <p:grpSpPr>
          <a:xfrm>
            <a:off x="3144872" y="1172704"/>
            <a:ext cx="5218386" cy="2127208"/>
            <a:chOff x="3184731" y="1750735"/>
            <a:chExt cx="5218386" cy="2127208"/>
          </a:xfrm>
        </p:grpSpPr>
        <p:pic>
          <p:nvPicPr>
            <p:cNvPr id="4" name="Picture 6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D57E0287-C1EE-45C1-8331-8E4D7DC15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4731" y="1750735"/>
              <a:ext cx="5036479" cy="2042203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7634B077-A166-40B1-B688-6EFAF125BCC6}"/>
                </a:ext>
              </a:extLst>
            </p:cNvPr>
            <p:cNvSpPr txBox="1"/>
            <p:nvPr/>
          </p:nvSpPr>
          <p:spPr>
            <a:xfrm>
              <a:off x="3579158" y="3447056"/>
              <a:ext cx="4823959" cy="43088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lvl="0"/>
              <a:r>
                <a:rPr lang="en-GB" sz="2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EXPANDED POLYSTYRENE SOLUTIONS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95D30335-28CD-4DFA-A589-1CE979DF7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4765" y="206556"/>
            <a:ext cx="1015740" cy="15743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F98139-C360-4285-8D27-06BC35D6384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019" y="5724036"/>
            <a:ext cx="9150908" cy="77874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F456949-E18A-4AB6-AA7D-13033BA03D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13854"/>
          <a:stretch/>
        </p:blipFill>
        <p:spPr>
          <a:xfrm rot="10800000">
            <a:off x="1689462" y="653986"/>
            <a:ext cx="10505695" cy="4827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05D131C-8145-4728-9D55-6A58450F03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79969" t="14261" r="13854" b="-1"/>
          <a:stretch/>
        </p:blipFill>
        <p:spPr>
          <a:xfrm rot="10800000">
            <a:off x="0" y="653984"/>
            <a:ext cx="553536" cy="41388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8EFF73A-1926-4780-80F1-E047669A1B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26"/>
          <a:stretch/>
        </p:blipFill>
        <p:spPr>
          <a:xfrm>
            <a:off x="-8251" y="5096641"/>
            <a:ext cx="12191996" cy="482725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A8B46745-D467-4EB9-8A31-029CD8B18F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869" y="3693444"/>
            <a:ext cx="2893112" cy="28931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line Media 1" title="STYRO Graypor with EIFS Application">
            <a:hlinkClick r:id="" action="ppaction://media"/>
            <a:extLst>
              <a:ext uri="{FF2B5EF4-FFF2-40B4-BE49-F238E27FC236}">
                <a16:creationId xmlns:a16="http://schemas.microsoft.com/office/drawing/2014/main" id="{9B124536-A57D-4A23-9EDD-9A4E93B2C77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4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person, snow, young&#10;&#10;Description automatically generated">
            <a:extLst>
              <a:ext uri="{FF2B5EF4-FFF2-40B4-BE49-F238E27FC236}">
                <a16:creationId xmlns:a16="http://schemas.microsoft.com/office/drawing/2014/main" id="{9CE834F3-4C22-468D-A939-2F58D431A2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7" name="Picture 6" descr="A picture containing holding, standing, woman, cat&#10;&#10;Description automatically generated">
            <a:extLst>
              <a:ext uri="{FF2B5EF4-FFF2-40B4-BE49-F238E27FC236}">
                <a16:creationId xmlns:a16="http://schemas.microsoft.com/office/drawing/2014/main" id="{88D0FD43-C1F3-4933-AE11-B8B1A866CD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3DA812-53FF-45AE-857F-BEE0EDB9A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4" r="12594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11" name="Picture 10" descr="A picture containing building, white, sitting, black&#10;&#10;Description automatically generated">
            <a:extLst>
              <a:ext uri="{FF2B5EF4-FFF2-40B4-BE49-F238E27FC236}">
                <a16:creationId xmlns:a16="http://schemas.microsoft.com/office/drawing/2014/main" id="{6A94E0AB-8DD9-41B1-A7AB-8859D50702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3" name="Picture 12" descr="A person wearing a hat&#10;&#10;Description automatically generated">
            <a:extLst>
              <a:ext uri="{FF2B5EF4-FFF2-40B4-BE49-F238E27FC236}">
                <a16:creationId xmlns:a16="http://schemas.microsoft.com/office/drawing/2014/main" id="{9F4B1384-6D72-48C1-9474-3DAB387F4B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57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3C30F2BE-F511-48C4-AA62-B38374F9F445}"/>
              </a:ext>
            </a:extLst>
          </p:cNvPr>
          <p:cNvSpPr/>
          <p:nvPr/>
        </p:nvSpPr>
        <p:spPr>
          <a:xfrm>
            <a:off x="0" y="2084142"/>
            <a:ext cx="6957133" cy="2536353"/>
          </a:xfrm>
          <a:prstGeom prst="rect">
            <a:avLst/>
          </a:prstGeom>
          <a:solidFill>
            <a:srgbClr val="9A392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2907195D-3FBB-4751-92B9-50465E5F7F81}"/>
              </a:ext>
            </a:extLst>
          </p:cNvPr>
          <p:cNvSpPr txBox="1"/>
          <p:nvPr/>
        </p:nvSpPr>
        <p:spPr>
          <a:xfrm>
            <a:off x="1492063" y="2782669"/>
            <a:ext cx="3887805" cy="6463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sz="3600" b="1" i="0" u="none" strike="noStrike" kern="1200" cap="none" spc="0" baseline="0" dirty="0">
                <a:solidFill>
                  <a:schemeClr val="bg1"/>
                </a:solidFill>
                <a:uFillTx/>
                <a:latin typeface="Calibri"/>
                <a:ea typeface="Roboto" pitchFamily="2"/>
                <a:cs typeface="Roboto" pitchFamily="2"/>
              </a:rPr>
              <a:t>STYRO EIFS System</a:t>
            </a:r>
            <a:endParaRPr lang="en-US" sz="3600" b="1" i="0" u="none" strike="noStrike" kern="1200" cap="none" spc="0" baseline="0" dirty="0">
              <a:solidFill>
                <a:schemeClr val="bg1"/>
              </a:solidFill>
              <a:uFillTx/>
              <a:latin typeface="Calibri"/>
              <a:ea typeface="Roboto" pitchFamily="2"/>
              <a:cs typeface="Roboto" pitchFamily="2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102D168D-845F-4F87-92F5-28CBFDB269A8}"/>
              </a:ext>
            </a:extLst>
          </p:cNvPr>
          <p:cNvSpPr txBox="1"/>
          <p:nvPr/>
        </p:nvSpPr>
        <p:spPr>
          <a:xfrm>
            <a:off x="1492062" y="3352319"/>
            <a:ext cx="4376077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/>
            <a:r>
              <a:rPr lang="en-GB" sz="2800" dirty="0">
                <a:solidFill>
                  <a:schemeClr val="bg1"/>
                </a:solidFill>
              </a:rPr>
              <a:t>ED (External Decoration)</a:t>
            </a:r>
          </a:p>
        </p:txBody>
      </p:sp>
      <p:pic>
        <p:nvPicPr>
          <p:cNvPr id="6" name="Picture 5" descr="A picture containing building, sitting, door, window&#10;&#10;Description automatically generated">
            <a:extLst>
              <a:ext uri="{FF2B5EF4-FFF2-40B4-BE49-F238E27FC236}">
                <a16:creationId xmlns:a16="http://schemas.microsoft.com/office/drawing/2014/main" id="{D79369AC-F6CF-4206-B60D-D62A86F60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133" y="263858"/>
            <a:ext cx="4145084" cy="6014007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3C5E1D3A-712B-46DF-872B-DE1045AA5F13}"/>
              </a:ext>
            </a:extLst>
          </p:cNvPr>
          <p:cNvSpPr txBox="1"/>
          <p:nvPr/>
        </p:nvSpPr>
        <p:spPr>
          <a:xfrm>
            <a:off x="704220" y="2644170"/>
            <a:ext cx="906713" cy="1569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sz="9600" b="1" i="0" u="none" strike="noStrike" kern="1200" cap="none" spc="0" baseline="0" dirty="0">
                <a:solidFill>
                  <a:srgbClr val="DD8766"/>
                </a:solidFill>
                <a:uFillTx/>
                <a:latin typeface="Akrobat ExtraLight" panose="00000400000000000000" pitchFamily="2" charset="0"/>
                <a:ea typeface="Roboto" pitchFamily="2"/>
                <a:cs typeface="Acens" panose="02000505000000020004" pitchFamily="2" charset="0"/>
              </a:rPr>
              <a:t>2</a:t>
            </a:r>
            <a:endParaRPr lang="en-US" sz="9600" b="1" i="0" u="none" strike="noStrike" kern="1200" cap="none" spc="0" baseline="0" dirty="0">
              <a:solidFill>
                <a:srgbClr val="DD8766"/>
              </a:solidFill>
              <a:uFillTx/>
              <a:latin typeface="Akrobat ExtraLight" panose="00000400000000000000" pitchFamily="2" charset="0"/>
              <a:ea typeface="Roboto" pitchFamily="2"/>
              <a:cs typeface="Acens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143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BC4C1CE-815A-4A99-B534-4DBC15701645}"/>
              </a:ext>
            </a:extLst>
          </p:cNvPr>
          <p:cNvSpPr txBox="1">
            <a:spLocks/>
          </p:cNvSpPr>
          <p:nvPr/>
        </p:nvSpPr>
        <p:spPr>
          <a:xfrm>
            <a:off x="1198209" y="2200105"/>
            <a:ext cx="4570418" cy="33589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Lightweight and easy to install, not like GRC which is heavy and complicated during installation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Easy to handle at 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Fast to apply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Unlimited shapes and designs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Cost effective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Eco friendly</a:t>
            </a:r>
          </a:p>
          <a:p>
            <a:pPr lvl="0">
              <a:lnSpc>
                <a:spcPct val="150000"/>
              </a:lnSpc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3FB8C4-2C35-4349-A6DF-C0702E14C134}"/>
              </a:ext>
            </a:extLst>
          </p:cNvPr>
          <p:cNvSpPr/>
          <p:nvPr/>
        </p:nvSpPr>
        <p:spPr>
          <a:xfrm>
            <a:off x="869589" y="1969272"/>
            <a:ext cx="45704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9A3921"/>
                </a:solidFill>
              </a:rPr>
              <a:t>ED (External Decoration) Features:</a:t>
            </a:r>
            <a:endParaRPr lang="en-GB" sz="2400" b="1" dirty="0">
              <a:solidFill>
                <a:srgbClr val="9A3921"/>
              </a:solidFill>
            </a:endParaRPr>
          </a:p>
        </p:txBody>
      </p:sp>
      <p:pic>
        <p:nvPicPr>
          <p:cNvPr id="14" name="Picture 13" descr="A picture containing outdoor, sitting, boat, ship&#10;&#10;Description automatically generated">
            <a:extLst>
              <a:ext uri="{FF2B5EF4-FFF2-40B4-BE49-F238E27FC236}">
                <a16:creationId xmlns:a16="http://schemas.microsoft.com/office/drawing/2014/main" id="{317A77FC-8B8E-434F-9A96-ED3377BDBB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483667" y="1519867"/>
            <a:ext cx="5136614" cy="342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68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1" title="STYRO Facade Decoration">
            <a:hlinkClick r:id="" action="ppaction://media"/>
            <a:extLst>
              <a:ext uri="{FF2B5EF4-FFF2-40B4-BE49-F238E27FC236}">
                <a16:creationId xmlns:a16="http://schemas.microsoft.com/office/drawing/2014/main" id="{E0D8E4CF-2B3C-4F1D-B7B9-04D29F292AB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5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2" title="Facade Exterior &amp; Outdoor Decor by STYRO">
            <a:hlinkClick r:id="" action="ppaction://media"/>
            <a:extLst>
              <a:ext uri="{FF2B5EF4-FFF2-40B4-BE49-F238E27FC236}">
                <a16:creationId xmlns:a16="http://schemas.microsoft.com/office/drawing/2014/main" id="{142865E0-08FF-4FD3-8FF4-6E52F71F9F7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5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building, sitting, side, large&#10;&#10;Description automatically generated">
            <a:extLst>
              <a:ext uri="{FF2B5EF4-FFF2-40B4-BE49-F238E27FC236}">
                <a16:creationId xmlns:a16="http://schemas.microsoft.com/office/drawing/2014/main" id="{D61DA4D4-C60B-4738-B619-1EE6005C7F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5899" y="3429000"/>
            <a:ext cx="3961038" cy="2475005"/>
          </a:xfrm>
          <a:prstGeom prst="rect">
            <a:avLst/>
          </a:prstGeom>
        </p:spPr>
      </p:pic>
      <p:pic>
        <p:nvPicPr>
          <p:cNvPr id="8" name="Picture 7" descr="A picture containing floor, ground, person, child&#10;&#10;Description automatically generated">
            <a:extLst>
              <a:ext uri="{FF2B5EF4-FFF2-40B4-BE49-F238E27FC236}">
                <a16:creationId xmlns:a16="http://schemas.microsoft.com/office/drawing/2014/main" id="{545869E3-0260-4A91-A655-39B74DDF27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"/>
          <a:stretch/>
        </p:blipFill>
        <p:spPr>
          <a:xfrm>
            <a:off x="569511" y="3429000"/>
            <a:ext cx="3856155" cy="2475005"/>
          </a:xfrm>
          <a:prstGeom prst="rect">
            <a:avLst/>
          </a:prstGeom>
        </p:spPr>
      </p:pic>
      <p:pic>
        <p:nvPicPr>
          <p:cNvPr id="6" name="Picture 5" descr="A picture containing building, outdoor, sky, tall&#10;&#10;Description automatically generated">
            <a:extLst>
              <a:ext uri="{FF2B5EF4-FFF2-40B4-BE49-F238E27FC236}">
                <a16:creationId xmlns:a16="http://schemas.microsoft.com/office/drawing/2014/main" id="{AD2F662A-32D8-4965-ACA6-8D920B05EB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0" r="21005" b="3674"/>
          <a:stretch/>
        </p:blipFill>
        <p:spPr>
          <a:xfrm>
            <a:off x="4505898" y="560165"/>
            <a:ext cx="3961039" cy="2755057"/>
          </a:xfrm>
          <a:prstGeom prst="rect">
            <a:avLst/>
          </a:prstGeom>
        </p:spPr>
      </p:pic>
      <p:pic>
        <p:nvPicPr>
          <p:cNvPr id="11" name="Picture 10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32D8D325-7151-4AF7-9730-ECF5762CF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70" y="560165"/>
            <a:ext cx="3573295" cy="5359943"/>
          </a:xfrm>
          <a:prstGeom prst="rect">
            <a:avLst/>
          </a:prstGeom>
        </p:spPr>
      </p:pic>
      <p:pic>
        <p:nvPicPr>
          <p:cNvPr id="13" name="Picture 12" descr="A picture containing building, outdoor, window, stone&#10;&#10;Description automatically generated">
            <a:extLst>
              <a:ext uri="{FF2B5EF4-FFF2-40B4-BE49-F238E27FC236}">
                <a16:creationId xmlns:a16="http://schemas.microsoft.com/office/drawing/2014/main" id="{90E0B44F-2C25-4E2F-900A-6EA303DEBE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12" y="765110"/>
            <a:ext cx="3825168" cy="255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813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3C30F2BE-F511-48C4-AA62-B38374F9F445}"/>
              </a:ext>
            </a:extLst>
          </p:cNvPr>
          <p:cNvSpPr/>
          <p:nvPr/>
        </p:nvSpPr>
        <p:spPr>
          <a:xfrm>
            <a:off x="0" y="2084142"/>
            <a:ext cx="6957133" cy="2536353"/>
          </a:xfrm>
          <a:prstGeom prst="rect">
            <a:avLst/>
          </a:prstGeom>
          <a:solidFill>
            <a:srgbClr val="9A392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2907195D-3FBB-4751-92B9-50465E5F7F81}"/>
              </a:ext>
            </a:extLst>
          </p:cNvPr>
          <p:cNvSpPr txBox="1"/>
          <p:nvPr/>
        </p:nvSpPr>
        <p:spPr>
          <a:xfrm>
            <a:off x="1492063" y="2782669"/>
            <a:ext cx="3887805" cy="6463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sz="3600" b="1" i="0" u="none" strike="noStrike" kern="1200" cap="none" spc="0" baseline="0" dirty="0">
                <a:solidFill>
                  <a:schemeClr val="bg1"/>
                </a:solidFill>
                <a:uFillTx/>
                <a:latin typeface="Calibri"/>
                <a:ea typeface="Roboto" pitchFamily="2"/>
                <a:cs typeface="Roboto" pitchFamily="2"/>
              </a:rPr>
              <a:t>STYRO EIFS System</a:t>
            </a:r>
            <a:endParaRPr lang="en-US" sz="3600" b="1" i="0" u="none" strike="noStrike" kern="1200" cap="none" spc="0" baseline="0" dirty="0">
              <a:solidFill>
                <a:schemeClr val="bg1"/>
              </a:solidFill>
              <a:uFillTx/>
              <a:latin typeface="Calibri"/>
              <a:ea typeface="Roboto" pitchFamily="2"/>
              <a:cs typeface="Roboto" pitchFamily="2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102D168D-845F-4F87-92F5-28CBFDB269A8}"/>
              </a:ext>
            </a:extLst>
          </p:cNvPr>
          <p:cNvSpPr txBox="1"/>
          <p:nvPr/>
        </p:nvSpPr>
        <p:spPr>
          <a:xfrm>
            <a:off x="1492062" y="3352319"/>
            <a:ext cx="4376077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/>
            <a:r>
              <a:rPr lang="en-GB" sz="2800" dirty="0">
                <a:solidFill>
                  <a:schemeClr val="bg1"/>
                </a:solidFill>
              </a:rPr>
              <a:t>ID (Insulation &amp; Decoration)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00C8D-AFBA-4825-A1D6-9A75245464AF}"/>
              </a:ext>
            </a:extLst>
          </p:cNvPr>
          <p:cNvSpPr txBox="1"/>
          <p:nvPr/>
        </p:nvSpPr>
        <p:spPr>
          <a:xfrm>
            <a:off x="704220" y="2644170"/>
            <a:ext cx="906713" cy="1569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sz="9600" b="1" dirty="0">
                <a:solidFill>
                  <a:srgbClr val="DD8766"/>
                </a:solidFill>
                <a:latin typeface="Akrobat ExtraLight" panose="00000400000000000000" pitchFamily="2" charset="0"/>
                <a:ea typeface="Roboto" pitchFamily="2"/>
                <a:cs typeface="Acens" panose="02000505000000020004" pitchFamily="2" charset="0"/>
              </a:rPr>
              <a:t>3</a:t>
            </a:r>
            <a:endParaRPr lang="en-US" sz="9600" b="1" i="0" u="none" strike="noStrike" kern="1200" cap="none" spc="0" baseline="0" dirty="0">
              <a:solidFill>
                <a:srgbClr val="DD8766"/>
              </a:solidFill>
              <a:uFillTx/>
              <a:latin typeface="Akrobat ExtraLight" panose="00000400000000000000" pitchFamily="2" charset="0"/>
              <a:ea typeface="Roboto" pitchFamily="2"/>
              <a:cs typeface="Acens" panose="02000505000000020004" pitchFamily="2" charset="0"/>
            </a:endParaRP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34C0426-2D30-44B5-B72D-6465199E3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197" y="666396"/>
            <a:ext cx="4111262" cy="534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77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BCD6205-9C03-4F0A-A42F-08FD74D1376C}"/>
              </a:ext>
            </a:extLst>
          </p:cNvPr>
          <p:cNvSpPr txBox="1">
            <a:spLocks/>
          </p:cNvSpPr>
          <p:nvPr/>
        </p:nvSpPr>
        <p:spPr>
          <a:xfrm>
            <a:off x="368300" y="2360396"/>
            <a:ext cx="5357651" cy="28269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2000" dirty="0">
              <a:latin typeface="+mn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STYRO EIFS provides insulation and decoration solutions in one system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Lightweight and easy to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Good insulation with long term R value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Unlimited shapes and designs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Stable, Easy and fast to apply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Eco friendly</a:t>
            </a:r>
          </a:p>
          <a:p>
            <a:pPr>
              <a:lnSpc>
                <a:spcPct val="150000"/>
              </a:lnSpc>
            </a:pPr>
            <a:endParaRPr lang="en-US" sz="1600" dirty="0"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932EED-7CEA-40B7-87C0-2BD5F62999EB}"/>
              </a:ext>
            </a:extLst>
          </p:cNvPr>
          <p:cNvSpPr/>
          <p:nvPr/>
        </p:nvSpPr>
        <p:spPr>
          <a:xfrm>
            <a:off x="541114" y="1898731"/>
            <a:ext cx="51848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9A3921"/>
                </a:solidFill>
              </a:rPr>
              <a:t>ID (Insulation &amp; Decoration) </a:t>
            </a:r>
            <a:r>
              <a:rPr lang="en-US" sz="2400" b="1" dirty="0">
                <a:solidFill>
                  <a:srgbClr val="9A3921"/>
                </a:solidFill>
              </a:rPr>
              <a:t>Features:</a:t>
            </a:r>
            <a:endParaRPr lang="en-GB" sz="2400" b="1" dirty="0">
              <a:solidFill>
                <a:srgbClr val="9A3921"/>
              </a:solidFill>
            </a:endParaRPr>
          </a:p>
        </p:txBody>
      </p:sp>
      <p:pic>
        <p:nvPicPr>
          <p:cNvPr id="13" name="Picture 12" descr="A picture containing outdoor, building, truck, old&#10;&#10;Description automatically generated">
            <a:extLst>
              <a:ext uri="{FF2B5EF4-FFF2-40B4-BE49-F238E27FC236}">
                <a16:creationId xmlns:a16="http://schemas.microsoft.com/office/drawing/2014/main" id="{9B479F97-25DE-4033-82E7-62391D27A7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881349"/>
            <a:ext cx="5831330" cy="481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38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1" title="STYRO EIFS for Insulation &amp; Decoration (ID)">
            <a:hlinkClick r:id="" action="ppaction://media"/>
            <a:extLst>
              <a:ext uri="{FF2B5EF4-FFF2-40B4-BE49-F238E27FC236}">
                <a16:creationId xmlns:a16="http://schemas.microsoft.com/office/drawing/2014/main" id="{6798E530-2460-4FA4-8625-8088AE61511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3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2907195D-3FBB-4751-92B9-50465E5F7F81}"/>
              </a:ext>
            </a:extLst>
          </p:cNvPr>
          <p:cNvSpPr txBox="1"/>
          <p:nvPr/>
        </p:nvSpPr>
        <p:spPr>
          <a:xfrm>
            <a:off x="590019" y="1883740"/>
            <a:ext cx="4014892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sz="2000" b="1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uFillTx/>
                <a:latin typeface="Calibri"/>
                <a:ea typeface="Roboto" pitchFamily="2"/>
                <a:cs typeface="Roboto" pitchFamily="2"/>
              </a:rPr>
              <a:t>STYRO Insulations Mat. Ind. (L.L.C)</a:t>
            </a:r>
            <a:endParaRPr lang="en-US" sz="2000" b="1" i="0" u="none" strike="noStrike" kern="1200" cap="none" spc="0" baseline="0" dirty="0">
              <a:solidFill>
                <a:schemeClr val="accent2">
                  <a:lumMod val="50000"/>
                </a:schemeClr>
              </a:solidFill>
              <a:uFillTx/>
              <a:latin typeface="Calibri"/>
              <a:ea typeface="Roboto" pitchFamily="2"/>
              <a:cs typeface="Roboto" pitchFamily="2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5F65F2AE-4C41-4116-A4DE-0A37F46009AA}"/>
              </a:ext>
            </a:extLst>
          </p:cNvPr>
          <p:cNvSpPr txBox="1"/>
          <p:nvPr/>
        </p:nvSpPr>
        <p:spPr>
          <a:xfrm>
            <a:off x="590019" y="2790989"/>
            <a:ext cx="4014892" cy="144655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100" b="0" i="0" u="none" strike="noStrike" kern="1200" cap="none" spc="0" baseline="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Roboto" pitchFamily="2"/>
                <a:ea typeface="Roboto" pitchFamily="2"/>
              </a:rPr>
              <a:t>STYRO provides complete integrated insulation and construction solutions for residential, commercial infrastructural projects. Our services cover consultation, engineering and project management.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100" dirty="0">
              <a:solidFill>
                <a:schemeClr val="tx1">
                  <a:lumMod val="65000"/>
                  <a:lumOff val="35000"/>
                </a:schemeClr>
              </a:solidFill>
              <a:latin typeface="Roboto" pitchFamily="2"/>
              <a:ea typeface="Roboto" pitchFamily="2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/>
                <a:ea typeface="Roboto" pitchFamily="2"/>
              </a:rPr>
              <a:t>For more than 20 years our products and applications were involved in prestigious projects not limited to insulation but also landscaping, bridges and nuclear plant projects.  </a:t>
            </a:r>
            <a:endParaRPr lang="en-GB" sz="1100" b="0" i="0" u="none" strike="noStrike" kern="1200" cap="none" spc="0" baseline="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Roboto" pitchFamily="2"/>
              <a:ea typeface="Roboto" pitchFamily="2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3DC2BEEF-1004-488E-B656-343B3B34C91D}"/>
              </a:ext>
            </a:extLst>
          </p:cNvPr>
          <p:cNvSpPr txBox="1"/>
          <p:nvPr/>
        </p:nvSpPr>
        <p:spPr>
          <a:xfrm>
            <a:off x="590019" y="2352754"/>
            <a:ext cx="609742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Calibri"/>
              </a:rPr>
              <a:t>Established in </a:t>
            </a:r>
            <a:r>
              <a:rPr lang="en-US" sz="1800" b="0" i="0" u="none" strike="noStrike" kern="1200" cap="none" spc="0" baseline="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Calibri"/>
              </a:rPr>
              <a:t>January 2000</a:t>
            </a:r>
            <a:endParaRPr lang="en-GB" sz="1800" b="0" i="0" u="none" strike="noStrike" kern="1200" cap="none" spc="0" baseline="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Calibri"/>
            </a:endParaRPr>
          </a:p>
        </p:txBody>
      </p:sp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35CEC5AB-9567-45EF-BAB0-C3D28085E2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" r="20409"/>
          <a:stretch/>
        </p:blipFill>
        <p:spPr>
          <a:xfrm>
            <a:off x="4778879" y="1304654"/>
            <a:ext cx="7413121" cy="368722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DAF90A2-B886-4590-B161-094BA306F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091" y="1123527"/>
            <a:ext cx="2590200" cy="46048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erson standing on top of a wooden fence&#10;&#10;Description automatically generated">
            <a:extLst>
              <a:ext uri="{FF2B5EF4-FFF2-40B4-BE49-F238E27FC236}">
                <a16:creationId xmlns:a16="http://schemas.microsoft.com/office/drawing/2014/main" id="{17A3483B-922E-42AA-8B84-FDD558C034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4680012" y="1123527"/>
            <a:ext cx="2798672" cy="46048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12F60382-D28B-4E91-9343-7F54325B11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4557" y="1123528"/>
            <a:ext cx="2832678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43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6C0B5AB-4366-4A20-9F8F-ACCDF408F2EC}"/>
              </a:ext>
            </a:extLst>
          </p:cNvPr>
          <p:cNvSpPr/>
          <p:nvPr/>
        </p:nvSpPr>
        <p:spPr>
          <a:xfrm>
            <a:off x="0" y="2084142"/>
            <a:ext cx="6957133" cy="2536353"/>
          </a:xfrm>
          <a:prstGeom prst="rect">
            <a:avLst/>
          </a:prstGeom>
          <a:solidFill>
            <a:srgbClr val="9A392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5875A630-A511-4E6D-AF08-866574EDC175}"/>
              </a:ext>
            </a:extLst>
          </p:cNvPr>
          <p:cNvSpPr txBox="1"/>
          <p:nvPr/>
        </p:nvSpPr>
        <p:spPr>
          <a:xfrm>
            <a:off x="1492063" y="2782669"/>
            <a:ext cx="3887805" cy="6463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sz="3600" b="1" i="0" u="none" strike="noStrike" kern="1200" cap="none" spc="0" baseline="0" dirty="0">
                <a:solidFill>
                  <a:schemeClr val="bg1"/>
                </a:solidFill>
                <a:uFillTx/>
                <a:latin typeface="Calibri"/>
                <a:ea typeface="Roboto" pitchFamily="2"/>
                <a:cs typeface="Roboto" pitchFamily="2"/>
              </a:rPr>
              <a:t>STYRO EIFS System</a:t>
            </a:r>
            <a:endParaRPr lang="en-US" sz="3600" b="1" i="0" u="none" strike="noStrike" kern="1200" cap="none" spc="0" baseline="0" dirty="0">
              <a:solidFill>
                <a:schemeClr val="bg1"/>
              </a:solidFill>
              <a:uFillTx/>
              <a:latin typeface="Calibri"/>
              <a:ea typeface="Roboto" pitchFamily="2"/>
              <a:cs typeface="Roboto" pitchFamily="2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F94F001B-B515-4EA4-8317-B4B22AD8E726}"/>
              </a:ext>
            </a:extLst>
          </p:cNvPr>
          <p:cNvSpPr txBox="1"/>
          <p:nvPr/>
        </p:nvSpPr>
        <p:spPr>
          <a:xfrm>
            <a:off x="1492062" y="3352319"/>
            <a:ext cx="4376077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/>
            <a:r>
              <a:rPr lang="en-GB" sz="2800" dirty="0">
                <a:solidFill>
                  <a:schemeClr val="bg1"/>
                </a:solidFill>
              </a:rPr>
              <a:t>MM (Mix Media)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2DBE2AF5-6A2F-418C-BF85-8C7583836ABE}"/>
              </a:ext>
            </a:extLst>
          </p:cNvPr>
          <p:cNvSpPr txBox="1"/>
          <p:nvPr/>
        </p:nvSpPr>
        <p:spPr>
          <a:xfrm>
            <a:off x="704220" y="2644170"/>
            <a:ext cx="906713" cy="1569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sz="9600" b="1" i="0" u="none" strike="noStrike" kern="1200" cap="none" spc="0" baseline="0" dirty="0">
                <a:solidFill>
                  <a:srgbClr val="DD8766"/>
                </a:solidFill>
                <a:uFillTx/>
                <a:latin typeface="Akrobat ExtraLight" panose="00000400000000000000" pitchFamily="2" charset="0"/>
                <a:ea typeface="Roboto" pitchFamily="2"/>
                <a:cs typeface="Acens" panose="02000505000000020004" pitchFamily="2" charset="0"/>
              </a:rPr>
              <a:t>4</a:t>
            </a:r>
            <a:endParaRPr lang="en-US" sz="9600" b="1" i="0" u="none" strike="noStrike" kern="1200" cap="none" spc="0" baseline="0" dirty="0">
              <a:solidFill>
                <a:srgbClr val="DD8766"/>
              </a:solidFill>
              <a:uFillTx/>
              <a:latin typeface="Akrobat ExtraLight" panose="00000400000000000000" pitchFamily="2" charset="0"/>
              <a:ea typeface="Roboto" pitchFamily="2"/>
              <a:cs typeface="Acens" panose="02000505000000020004" pitchFamily="2" charset="0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52081A9-59E1-48BC-A53E-C0EA6F8D1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555" y="519812"/>
            <a:ext cx="3799839" cy="544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44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422B295-5AC9-4CFD-A8E7-FB87B9EF2D37}"/>
              </a:ext>
            </a:extLst>
          </p:cNvPr>
          <p:cNvSpPr txBox="1">
            <a:spLocks/>
          </p:cNvSpPr>
          <p:nvPr/>
        </p:nvSpPr>
        <p:spPr>
          <a:xfrm>
            <a:off x="911164" y="2750521"/>
            <a:ext cx="5184836" cy="21943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Lightweight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Unlimited shapes and designs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Stable, Easy and fast to apply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Eco friendly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Easy to handle at site</a:t>
            </a:r>
          </a:p>
          <a:p>
            <a:pPr>
              <a:lnSpc>
                <a:spcPct val="150000"/>
              </a:lnSpc>
            </a:pPr>
            <a:endParaRPr lang="en-US" sz="1600" dirty="0"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48C60C-6993-4382-9EEB-A26FB0CF34A2}"/>
              </a:ext>
            </a:extLst>
          </p:cNvPr>
          <p:cNvSpPr/>
          <p:nvPr/>
        </p:nvSpPr>
        <p:spPr>
          <a:xfrm>
            <a:off x="541115" y="2102437"/>
            <a:ext cx="51848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9A3921"/>
                </a:solidFill>
              </a:rPr>
              <a:t>MM (Mix Media) </a:t>
            </a:r>
            <a:r>
              <a:rPr lang="en-US" sz="2400" b="1" dirty="0">
                <a:solidFill>
                  <a:srgbClr val="9A3921"/>
                </a:solidFill>
              </a:rPr>
              <a:t>Features:</a:t>
            </a:r>
            <a:endParaRPr lang="en-GB" sz="2400" b="1" dirty="0">
              <a:solidFill>
                <a:srgbClr val="9A3921"/>
              </a:solidFill>
            </a:endParaRPr>
          </a:p>
        </p:txBody>
      </p:sp>
      <p:pic>
        <p:nvPicPr>
          <p:cNvPr id="9" name="Picture 8" descr="A large building&#10;&#10;Description automatically generated">
            <a:extLst>
              <a:ext uri="{FF2B5EF4-FFF2-40B4-BE49-F238E27FC236}">
                <a16:creationId xmlns:a16="http://schemas.microsoft.com/office/drawing/2014/main" id="{F3921210-9DD4-4324-B3D5-7102A27323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0126" y="876610"/>
            <a:ext cx="3161841" cy="4869455"/>
          </a:xfrm>
          <a:prstGeom prst="rect">
            <a:avLst/>
          </a:prstGeom>
        </p:spPr>
      </p:pic>
      <p:pic>
        <p:nvPicPr>
          <p:cNvPr id="11" name="Picture 10" descr="A large building&#10;&#10;Description automatically generated">
            <a:extLst>
              <a:ext uri="{FF2B5EF4-FFF2-40B4-BE49-F238E27FC236}">
                <a16:creationId xmlns:a16="http://schemas.microsoft.com/office/drawing/2014/main" id="{80C82CD2-3B5E-4B33-A2E8-1FCDEA28F7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1967" y="866204"/>
            <a:ext cx="2744922" cy="487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34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Emirates Pearl - Sand Dunes Wall Project by STYRO">
            <a:hlinkClick r:id="" action="ppaction://media"/>
            <a:extLst>
              <a:ext uri="{FF2B5EF4-FFF2-40B4-BE49-F238E27FC236}">
                <a16:creationId xmlns:a16="http://schemas.microsoft.com/office/drawing/2014/main" id="{6A1BF854-322D-41DF-B38E-ACCBDBABA84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1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A50DC122-782F-4B44-99F8-B5D441F23D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1" t="22293" r="7050" b="35631"/>
          <a:stretch/>
        </p:blipFill>
        <p:spPr>
          <a:xfrm>
            <a:off x="5572817" y="662473"/>
            <a:ext cx="5694600" cy="1959429"/>
          </a:xfrm>
          <a:prstGeom prst="rect">
            <a:avLst/>
          </a:prstGeom>
        </p:spPr>
      </p:pic>
      <p:pic>
        <p:nvPicPr>
          <p:cNvPr id="6" name="Picture 5" descr="A picture containing outdoor, scaffolding&#10;&#10;Description automatically generated">
            <a:extLst>
              <a:ext uri="{FF2B5EF4-FFF2-40B4-BE49-F238E27FC236}">
                <a16:creationId xmlns:a16="http://schemas.microsoft.com/office/drawing/2014/main" id="{44940184-7B76-414B-895D-E498AC3709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5" b="41067"/>
          <a:stretch/>
        </p:blipFill>
        <p:spPr>
          <a:xfrm>
            <a:off x="261258" y="783770"/>
            <a:ext cx="4945224" cy="1695260"/>
          </a:xfrm>
          <a:prstGeom prst="rect">
            <a:avLst/>
          </a:prstGeom>
        </p:spPr>
      </p:pic>
      <p:pic>
        <p:nvPicPr>
          <p:cNvPr id="10" name="Picture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89BDF13D-63F7-487E-8C0A-EA5E9A3E88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8" b="33784"/>
          <a:stretch/>
        </p:blipFill>
        <p:spPr>
          <a:xfrm>
            <a:off x="261259" y="2621902"/>
            <a:ext cx="4945224" cy="14284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E15E9D-A6CE-4BF4-9A89-388CDDC4B4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9" t="31973" r="12075" b="29252"/>
          <a:stretch/>
        </p:blipFill>
        <p:spPr>
          <a:xfrm>
            <a:off x="261258" y="4193266"/>
            <a:ext cx="4945224" cy="1695260"/>
          </a:xfrm>
          <a:prstGeom prst="rect">
            <a:avLst/>
          </a:prstGeom>
        </p:spPr>
      </p:pic>
      <p:pic>
        <p:nvPicPr>
          <p:cNvPr id="18" name="Picture 17" descr="A picture containing outdoor, seat, water basin&#10;&#10;Description automatically generated">
            <a:extLst>
              <a:ext uri="{FF2B5EF4-FFF2-40B4-BE49-F238E27FC236}">
                <a16:creationId xmlns:a16="http://schemas.microsoft.com/office/drawing/2014/main" id="{CB0F9EB4-19E3-4C18-8C43-B9E8EC31B6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6" b="15646"/>
          <a:stretch/>
        </p:blipFill>
        <p:spPr>
          <a:xfrm>
            <a:off x="5572819" y="2711387"/>
            <a:ext cx="5694600" cy="299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05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E1978A3-5888-466B-8819-4D352CEBE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4532" y="2863417"/>
            <a:ext cx="4322134" cy="1131166"/>
          </a:xfrm>
        </p:spPr>
        <p:txBody>
          <a:bodyPr/>
          <a:lstStyle/>
          <a:p>
            <a:r>
              <a:rPr lang="en-US" b="1" i="1" dirty="0">
                <a:solidFill>
                  <a:srgbClr val="9A3921"/>
                </a:solidFill>
                <a:latin typeface="Ubuntu" panose="020B0504030602030204" pitchFamily="34" charset="0"/>
              </a:rPr>
              <a:t>Thank You!</a:t>
            </a:r>
            <a:endParaRPr lang="en-US" i="1" dirty="0">
              <a:solidFill>
                <a:srgbClr val="9A392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903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2907195D-3FBB-4751-92B9-50465E5F7F81}"/>
              </a:ext>
            </a:extLst>
          </p:cNvPr>
          <p:cNvSpPr txBox="1"/>
          <p:nvPr/>
        </p:nvSpPr>
        <p:spPr>
          <a:xfrm>
            <a:off x="3741961" y="1122143"/>
            <a:ext cx="3733038" cy="6463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sz="3600" b="1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uFillTx/>
                <a:latin typeface="Calibri"/>
                <a:ea typeface="Roboto" pitchFamily="2"/>
                <a:cs typeface="Roboto" pitchFamily="2"/>
              </a:rPr>
              <a:t>STYRO</a:t>
            </a:r>
            <a:r>
              <a:rPr lang="da-DK" sz="3600" b="1" i="0" u="none" strike="noStrike" kern="1200" cap="none" spc="0" baseline="0" dirty="0">
                <a:solidFill>
                  <a:srgbClr val="1CADE4"/>
                </a:solidFill>
                <a:uFillTx/>
                <a:latin typeface="Calibri"/>
                <a:ea typeface="Roboto" pitchFamily="2"/>
                <a:cs typeface="Roboto" pitchFamily="2"/>
              </a:rPr>
              <a:t> </a:t>
            </a:r>
            <a:r>
              <a:rPr lang="da-DK" sz="3600" b="1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uFillTx/>
                <a:latin typeface="Calibri"/>
                <a:ea typeface="Roboto" pitchFamily="2"/>
                <a:cs typeface="Roboto" pitchFamily="2"/>
              </a:rPr>
              <a:t>Products</a:t>
            </a:r>
            <a:endParaRPr lang="en-US" sz="3600" b="1" i="0" u="none" strike="noStrike" kern="1200" cap="none" spc="0" baseline="0" dirty="0">
              <a:solidFill>
                <a:schemeClr val="accent2">
                  <a:lumMod val="50000"/>
                </a:schemeClr>
              </a:solidFill>
              <a:uFillTx/>
              <a:latin typeface="Calibri"/>
              <a:ea typeface="Roboto" pitchFamily="2"/>
              <a:cs typeface="Roboto" pitchFamily="2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5F65F2AE-4C41-4116-A4DE-0A37F46009AA}"/>
              </a:ext>
            </a:extLst>
          </p:cNvPr>
          <p:cNvSpPr txBox="1"/>
          <p:nvPr/>
        </p:nvSpPr>
        <p:spPr>
          <a:xfrm>
            <a:off x="3589982" y="2979913"/>
            <a:ext cx="2010718" cy="17851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100" b="0" i="0" u="none" strike="noStrike" kern="1200" cap="none" spc="0" baseline="0" dirty="0">
                <a:solidFill>
                  <a:schemeClr val="bg1">
                    <a:lumMod val="50000"/>
                  </a:schemeClr>
                </a:solidFill>
                <a:uFillTx/>
                <a:latin typeface="Roboto" pitchFamily="2"/>
                <a:ea typeface="Roboto" pitchFamily="2"/>
              </a:rPr>
              <a:t>STYRO EPS is the white colour product used mainly in construction, void filling, packing/packaging and landscaping applications.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100" dirty="0">
              <a:solidFill>
                <a:schemeClr val="bg1">
                  <a:lumMod val="50000"/>
                </a:schemeClr>
              </a:solidFill>
              <a:latin typeface="Roboto" pitchFamily="2"/>
              <a:ea typeface="Roboto" pitchFamily="2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100" b="0" i="0" u="none" strike="noStrike" kern="1200" cap="none" spc="0" baseline="0" dirty="0">
                <a:solidFill>
                  <a:schemeClr val="bg1">
                    <a:lumMod val="50000"/>
                  </a:schemeClr>
                </a:solidFill>
                <a:uFillTx/>
                <a:latin typeface="Roboto" pitchFamily="2"/>
                <a:ea typeface="Roboto" pitchFamily="2"/>
              </a:rPr>
              <a:t>It is the preferred choice for decoration projects in our STYRO EIFS Systems.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100" dirty="0">
              <a:solidFill>
                <a:schemeClr val="bg1">
                  <a:lumMod val="50000"/>
                </a:schemeClr>
              </a:solidFill>
              <a:latin typeface="Roboto" pitchFamily="2"/>
              <a:ea typeface="Roboto" pitchFamily="2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3DC2BEEF-1004-488E-B656-343B3B34C91D}"/>
              </a:ext>
            </a:extLst>
          </p:cNvPr>
          <p:cNvSpPr txBox="1"/>
          <p:nvPr/>
        </p:nvSpPr>
        <p:spPr>
          <a:xfrm>
            <a:off x="3554442" y="2674274"/>
            <a:ext cx="174443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 dirty="0">
                <a:solidFill>
                  <a:srgbClr val="404040"/>
                </a:solidFill>
                <a:uFillTx/>
                <a:latin typeface="Calibri"/>
              </a:rPr>
              <a:t>STYRO </a:t>
            </a:r>
            <a:r>
              <a:rPr lang="en-US" sz="1800" b="0" i="0" u="none" strike="noStrike" kern="1200" cap="none" spc="0" baseline="0" dirty="0">
                <a:solidFill>
                  <a:srgbClr val="404040"/>
                </a:solidFill>
                <a:uFillTx/>
                <a:latin typeface="Calibri"/>
              </a:rPr>
              <a:t>EPS</a:t>
            </a:r>
            <a:endParaRPr lang="en-GB" sz="1800" b="0" i="0" u="none" strike="noStrike" kern="1200" cap="none" spc="0" baseline="0" dirty="0">
              <a:solidFill>
                <a:srgbClr val="404040"/>
              </a:solidFill>
              <a:uFillTx/>
              <a:latin typeface="Calibri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C0B92ECE-47C9-41F0-9F75-DD3D561C365A}"/>
              </a:ext>
            </a:extLst>
          </p:cNvPr>
          <p:cNvSpPr txBox="1"/>
          <p:nvPr/>
        </p:nvSpPr>
        <p:spPr>
          <a:xfrm>
            <a:off x="8875464" y="3043609"/>
            <a:ext cx="2872036" cy="16158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Roboto" pitchFamily="2"/>
                <a:ea typeface="Roboto" pitchFamily="2"/>
              </a:rPr>
              <a:t>STYRO Graypor is made from Neopor raw material produced by BASF Germany. It is a sustainable insulation introduced by STYRO 10 years ago.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100" dirty="0">
              <a:solidFill>
                <a:schemeClr val="bg1">
                  <a:lumMod val="50000"/>
                </a:schemeClr>
              </a:solidFill>
              <a:latin typeface="Roboto" pitchFamily="2"/>
              <a:ea typeface="Roboto" pitchFamily="2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100" b="0" i="0" u="none" strike="noStrike" kern="1200" cap="none" spc="0" baseline="0" dirty="0">
                <a:solidFill>
                  <a:schemeClr val="bg1">
                    <a:lumMod val="50000"/>
                  </a:schemeClr>
                </a:solidFill>
                <a:uFillTx/>
                <a:latin typeface="Roboto" pitchFamily="2"/>
                <a:ea typeface="Roboto" pitchFamily="2"/>
              </a:rPr>
              <a:t>It is the preferred choice for hea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Roboto" pitchFamily="2"/>
                <a:ea typeface="Roboto" pitchFamily="2"/>
              </a:rPr>
              <a:t>t insulation projects in our STYRO EIFS Systems.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100" b="0" i="0" u="none" strike="noStrike" kern="1200" cap="none" spc="0" baseline="0" dirty="0">
              <a:solidFill>
                <a:schemeClr val="bg1">
                  <a:lumMod val="50000"/>
                </a:schemeClr>
              </a:solidFill>
              <a:uFillTx/>
              <a:latin typeface="Roboto" pitchFamily="2"/>
              <a:ea typeface="Roboto" pitchFamily="2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100" dirty="0">
              <a:solidFill>
                <a:schemeClr val="bg1">
                  <a:lumMod val="50000"/>
                </a:schemeClr>
              </a:solidFill>
              <a:latin typeface="Roboto" pitchFamily="2"/>
              <a:ea typeface="Roboto" pitchFamily="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90736F-106D-475C-BD7B-B2F2A1AF1DAE}"/>
              </a:ext>
            </a:extLst>
          </p:cNvPr>
          <p:cNvSpPr txBox="1"/>
          <p:nvPr/>
        </p:nvSpPr>
        <p:spPr>
          <a:xfrm>
            <a:off x="8875465" y="2674274"/>
            <a:ext cx="174443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 dirty="0">
                <a:solidFill>
                  <a:srgbClr val="404040"/>
                </a:solidFill>
                <a:uFillTx/>
                <a:latin typeface="Calibri"/>
              </a:rPr>
              <a:t>STYRO </a:t>
            </a:r>
            <a:r>
              <a:rPr lang="en-US" sz="1800" b="0" i="0" u="none" strike="noStrike" kern="1200" cap="none" spc="0" baseline="0" dirty="0">
                <a:solidFill>
                  <a:srgbClr val="404040"/>
                </a:solidFill>
                <a:uFillTx/>
                <a:latin typeface="Calibri"/>
              </a:rPr>
              <a:t>Graypor</a:t>
            </a:r>
            <a:endParaRPr lang="en-GB" sz="1800" b="0" i="0" u="none" strike="noStrike" kern="1200" cap="none" spc="0" baseline="0" dirty="0">
              <a:solidFill>
                <a:srgbClr val="404040"/>
              </a:solidFill>
              <a:uFillTx/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FE1FBE-95A0-4437-9897-3522EAF892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1823" y="2058512"/>
            <a:ext cx="2666352" cy="2772354"/>
          </a:xfrm>
          <a:prstGeom prst="flowChartConnector">
            <a:avLst/>
          </a:prstGeom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18" name="Picture 17" descr="A close up of a building&#10;&#10;Description automatically generated">
            <a:extLst>
              <a:ext uri="{FF2B5EF4-FFF2-40B4-BE49-F238E27FC236}">
                <a16:creationId xmlns:a16="http://schemas.microsoft.com/office/drawing/2014/main" id="{2697C5F0-A687-4BEF-A08A-7DC16FADF4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150" y="2058512"/>
            <a:ext cx="2920002" cy="2824187"/>
          </a:xfrm>
          <a:prstGeom prst="flowChartConnector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57760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6BB37F0-8321-4C26-8AF3-1A23A9D5DB00}"/>
              </a:ext>
            </a:extLst>
          </p:cNvPr>
          <p:cNvCxnSpPr>
            <a:cxnSpLocks/>
          </p:cNvCxnSpPr>
          <p:nvPr/>
        </p:nvCxnSpPr>
        <p:spPr>
          <a:xfrm flipV="1">
            <a:off x="4471992" y="4619832"/>
            <a:ext cx="3633321" cy="1633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696DCA5-CA26-4D1E-AF82-12475200FAF0}"/>
              </a:ext>
            </a:extLst>
          </p:cNvPr>
          <p:cNvCxnSpPr>
            <a:cxnSpLocks/>
          </p:cNvCxnSpPr>
          <p:nvPr/>
        </p:nvCxnSpPr>
        <p:spPr>
          <a:xfrm>
            <a:off x="4769480" y="2927553"/>
            <a:ext cx="4150904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">
            <a:extLst>
              <a:ext uri="{FF2B5EF4-FFF2-40B4-BE49-F238E27FC236}">
                <a16:creationId xmlns:a16="http://schemas.microsoft.com/office/drawing/2014/main" id="{D4C28CD9-7F72-4A56-9681-266BC1AE6B2D}"/>
              </a:ext>
            </a:extLst>
          </p:cNvPr>
          <p:cNvSpPr txBox="1"/>
          <p:nvPr/>
        </p:nvSpPr>
        <p:spPr>
          <a:xfrm>
            <a:off x="3471170" y="808582"/>
            <a:ext cx="5001659" cy="4001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 dirty="0">
                <a:solidFill>
                  <a:schemeClr val="accent2">
                    <a:lumMod val="75000"/>
                  </a:schemeClr>
                </a:solidFill>
                <a:uFillTx/>
                <a:latin typeface="Calibri"/>
                <a:ea typeface="Roboto" pitchFamily="2"/>
              </a:rPr>
              <a:t>STYRO EIFS </a:t>
            </a:r>
            <a:r>
              <a:rPr lang="en-US" sz="2000" i="0" u="none" strike="noStrike" kern="1200" cap="none" spc="0" baseline="0" dirty="0">
                <a:solidFill>
                  <a:schemeClr val="accent2">
                    <a:lumMod val="75000"/>
                  </a:schemeClr>
                </a:solidFill>
                <a:uFillTx/>
                <a:latin typeface="Calibri"/>
                <a:ea typeface="Roboto" pitchFamily="2"/>
              </a:rPr>
              <a:t>SYSTEMS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01BC3D33-B0CB-4DA5-9481-4862F1C42CB7}"/>
              </a:ext>
            </a:extLst>
          </p:cNvPr>
          <p:cNvSpPr txBox="1"/>
          <p:nvPr/>
        </p:nvSpPr>
        <p:spPr>
          <a:xfrm>
            <a:off x="4151893" y="2543777"/>
            <a:ext cx="5001659" cy="4001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 dirty="0">
                <a:solidFill>
                  <a:schemeClr val="bg1">
                    <a:lumMod val="50000"/>
                  </a:schemeClr>
                </a:solidFill>
                <a:uFillTx/>
                <a:latin typeface="Calibri"/>
                <a:ea typeface="Roboto" pitchFamily="2"/>
              </a:rPr>
              <a:t>STYRO SOFFIT </a:t>
            </a:r>
            <a:r>
              <a:rPr lang="en-US" sz="2000" i="0" u="none" strike="noStrike" kern="1200" cap="none" spc="0" baseline="0" dirty="0">
                <a:solidFill>
                  <a:schemeClr val="bg1">
                    <a:lumMod val="50000"/>
                  </a:schemeClr>
                </a:solidFill>
                <a:uFillTx/>
                <a:latin typeface="Calibri"/>
                <a:ea typeface="Roboto" pitchFamily="2"/>
              </a:rPr>
              <a:t>SYSTEMS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85E40FFB-B2C0-4F50-9FB1-F57D86EAFEF0}"/>
              </a:ext>
            </a:extLst>
          </p:cNvPr>
          <p:cNvSpPr txBox="1"/>
          <p:nvPr/>
        </p:nvSpPr>
        <p:spPr>
          <a:xfrm>
            <a:off x="4047537" y="4219722"/>
            <a:ext cx="5001659" cy="4001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 dirty="0">
                <a:solidFill>
                  <a:schemeClr val="bg1">
                    <a:lumMod val="65000"/>
                  </a:schemeClr>
                </a:solidFill>
                <a:uFillTx/>
                <a:latin typeface="Calibri"/>
                <a:ea typeface="Roboto" pitchFamily="2"/>
              </a:rPr>
              <a:t>STYRO GEO TECH </a:t>
            </a:r>
            <a:r>
              <a:rPr lang="en-US" sz="2000" i="0" u="none" strike="noStrike" kern="1200" cap="none" spc="0" baseline="0" dirty="0">
                <a:solidFill>
                  <a:schemeClr val="bg1">
                    <a:lumMod val="65000"/>
                  </a:schemeClr>
                </a:solidFill>
                <a:uFillTx/>
                <a:latin typeface="Calibri"/>
                <a:ea typeface="Roboto" pitchFamily="2"/>
              </a:rPr>
              <a:t>SYSTEMS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DCF3AD-0573-4006-8B68-986621D14137}"/>
              </a:ext>
            </a:extLst>
          </p:cNvPr>
          <p:cNvCxnSpPr>
            <a:cxnSpLocks/>
          </p:cNvCxnSpPr>
          <p:nvPr/>
        </p:nvCxnSpPr>
        <p:spPr>
          <a:xfrm>
            <a:off x="4314548" y="1166223"/>
            <a:ext cx="2974476" cy="0"/>
          </a:xfrm>
          <a:prstGeom prst="line">
            <a:avLst/>
          </a:prstGeom>
          <a:ln w="28575">
            <a:solidFill>
              <a:srgbClr val="9A39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21B4D22-7652-4817-869D-6AD40AD86AC2}"/>
              </a:ext>
            </a:extLst>
          </p:cNvPr>
          <p:cNvSpPr txBox="1"/>
          <p:nvPr/>
        </p:nvSpPr>
        <p:spPr>
          <a:xfrm>
            <a:off x="5782207" y="2961508"/>
            <a:ext cx="6094520" cy="87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rtl="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2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STYRO Soffit Insulation with Fibre Glass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2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STYRO Soffit Insulation with Cement Board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2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STYRO Soffit Insulation with Aluminium Foil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2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STYRO Soffit Insulation with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30F86D-02BA-44A1-8352-70A5F6FAB6C5}"/>
              </a:ext>
            </a:extLst>
          </p:cNvPr>
          <p:cNvSpPr txBox="1"/>
          <p:nvPr/>
        </p:nvSpPr>
        <p:spPr>
          <a:xfrm>
            <a:off x="5489244" y="4722342"/>
            <a:ext cx="6094520" cy="87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rtl="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STYRO Landscaping Systems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STYRO Floor Raising Systems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STYRO Ramp Systems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STYRO Void Filling Systems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6ECC401-B416-42E2-9126-DE357A82516B}"/>
              </a:ext>
            </a:extLst>
          </p:cNvPr>
          <p:cNvSpPr txBox="1"/>
          <p:nvPr/>
        </p:nvSpPr>
        <p:spPr>
          <a:xfrm>
            <a:off x="5439978" y="1220515"/>
            <a:ext cx="6094520" cy="87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rtl="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 (External Insulation)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 (External Decoration)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 (Insulation &amp; Decoration)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MM (Mix Media)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8E3BFA2-E1A8-4C15-AE4A-7F8C8DCE8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4710" y="859367"/>
            <a:ext cx="3749809" cy="4553339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802D0464-3925-489D-B0F5-B25D1EA2CC48}"/>
              </a:ext>
            </a:extLst>
          </p:cNvPr>
          <p:cNvSpPr txBox="1"/>
          <p:nvPr/>
        </p:nvSpPr>
        <p:spPr>
          <a:xfrm>
            <a:off x="1379606" y="2594867"/>
            <a:ext cx="2091564" cy="9541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Roboto" pitchFamily="2"/>
              </a:rPr>
              <a:t>STYRO SYSTEMS</a:t>
            </a:r>
          </a:p>
        </p:txBody>
      </p:sp>
    </p:spTree>
    <p:extLst>
      <p:ext uri="{BB962C8B-B14F-4D97-AF65-F5344CB8AC3E}">
        <p14:creationId xmlns:p14="http://schemas.microsoft.com/office/powerpoint/2010/main" val="1140694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CEA1E5E-33FF-4D6F-ADB3-8A1157A18877}"/>
              </a:ext>
            </a:extLst>
          </p:cNvPr>
          <p:cNvSpPr/>
          <p:nvPr/>
        </p:nvSpPr>
        <p:spPr>
          <a:xfrm>
            <a:off x="0" y="1711354"/>
            <a:ext cx="7107749" cy="2721018"/>
          </a:xfrm>
          <a:prstGeom prst="rect">
            <a:avLst/>
          </a:prstGeom>
          <a:solidFill>
            <a:srgbClr val="9A392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chemeClr val="accent2">
                  <a:lumMod val="75000"/>
                </a:schemeClr>
              </a:solidFill>
              <a:uFillTx/>
              <a:latin typeface="Calibri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B27C46DF-F93F-4ED4-BAB8-78F520AEA164}"/>
              </a:ext>
            </a:extLst>
          </p:cNvPr>
          <p:cNvSpPr txBox="1"/>
          <p:nvPr/>
        </p:nvSpPr>
        <p:spPr>
          <a:xfrm>
            <a:off x="-1079185" y="2070189"/>
            <a:ext cx="7876541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Roboto" pitchFamily="2"/>
              </a:rPr>
              <a:t>What is STYRO EIFS System?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ED1F0BF3-A70F-4BE3-968B-275DA5E33172}"/>
              </a:ext>
            </a:extLst>
          </p:cNvPr>
          <p:cNvSpPr txBox="1"/>
          <p:nvPr/>
        </p:nvSpPr>
        <p:spPr>
          <a:xfrm>
            <a:off x="767820" y="2692275"/>
            <a:ext cx="5467880" cy="13849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 dirty="0">
                <a:solidFill>
                  <a:srgbClr val="FFFFFF"/>
                </a:solidFill>
                <a:uFillTx/>
                <a:latin typeface="Roboto" pitchFamily="2"/>
                <a:ea typeface="Roboto" pitchFamily="2"/>
              </a:rPr>
              <a:t>STYRO EIFS system is based on using STYRO Expanded Polystyrene as an insulation / decoration material. It is a sustainable and lightweight type of cladding system that provides exterior walls with an insulated finished surface with waterproofing characteristics.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b="0" i="0" u="none" strike="noStrike" kern="1200" cap="none" spc="0" baseline="0" dirty="0">
              <a:solidFill>
                <a:srgbClr val="FFFFFF"/>
              </a:solidFill>
              <a:uFillTx/>
              <a:latin typeface="Roboto" pitchFamily="2"/>
              <a:ea typeface="Roboto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dirty="0">
                <a:solidFill>
                  <a:srgbClr val="FFFFFF"/>
                </a:solidFill>
                <a:latin typeface="Roboto" pitchFamily="2"/>
                <a:ea typeface="Roboto" pitchFamily="2"/>
              </a:rPr>
              <a:t>It is an integrated composite material system that is applied at site depending on the project requirements. </a:t>
            </a:r>
            <a:r>
              <a:rPr lang="en-GB" sz="1200" b="0" i="0" u="none" strike="noStrike" kern="1200" cap="none" spc="0" baseline="0" dirty="0">
                <a:solidFill>
                  <a:srgbClr val="FFFFFF"/>
                </a:solidFill>
                <a:uFillTx/>
                <a:latin typeface="Roboto" pitchFamily="2"/>
                <a:ea typeface="Roboto" pitchFamily="2"/>
              </a:rPr>
              <a:t> </a:t>
            </a:r>
          </a:p>
        </p:txBody>
      </p:sp>
      <p:pic>
        <p:nvPicPr>
          <p:cNvPr id="6" name="Picture 5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89F8374C-4B3E-4E95-A0B1-114B4DDCFD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8334" y="621792"/>
            <a:ext cx="4609345" cy="526860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F4E51BAB-ED99-4286-9E56-AF5DBC19D87B}"/>
              </a:ext>
            </a:extLst>
          </p:cNvPr>
          <p:cNvSpPr txBox="1"/>
          <p:nvPr/>
        </p:nvSpPr>
        <p:spPr>
          <a:xfrm>
            <a:off x="604714" y="1568632"/>
            <a:ext cx="4014892" cy="4616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sz="2400" b="1" i="0" u="none" strike="noStrike" kern="1200" cap="none" spc="0" baseline="0" dirty="0">
                <a:solidFill>
                  <a:schemeClr val="accent2">
                    <a:lumMod val="75000"/>
                  </a:schemeClr>
                </a:solidFill>
                <a:uFillTx/>
                <a:latin typeface="Calibri"/>
                <a:ea typeface="Roboto" pitchFamily="2"/>
                <a:cs typeface="Roboto" pitchFamily="2"/>
              </a:rPr>
              <a:t>Why STYRO EIFS Systems?</a:t>
            </a:r>
            <a:endParaRPr lang="en-US" sz="2400" b="1" i="0" u="none" strike="noStrike" kern="1200" cap="none" spc="0" baseline="0" dirty="0">
              <a:solidFill>
                <a:schemeClr val="accent2">
                  <a:lumMod val="75000"/>
                </a:schemeClr>
              </a:solidFill>
              <a:uFillTx/>
              <a:latin typeface="Calibri"/>
              <a:ea typeface="Roboto" pitchFamily="2"/>
              <a:cs typeface="Roboto" pitchFamily="2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30EEA1F9-D287-477C-8908-62D7DD477EF5}"/>
              </a:ext>
            </a:extLst>
          </p:cNvPr>
          <p:cNvSpPr txBox="1"/>
          <p:nvPr/>
        </p:nvSpPr>
        <p:spPr>
          <a:xfrm>
            <a:off x="355600" y="2030297"/>
            <a:ext cx="5156200" cy="35301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R="0">
              <a:lnSpc>
                <a:spcPts val="1155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400" dirty="0">
                <a:solidFill>
                  <a:schemeClr val="bg2">
                    <a:lumMod val="50000"/>
                  </a:schemeClr>
                </a:solidFill>
                <a:effectLst/>
                <a:latin typeface="Roboto"/>
                <a:ea typeface="Calibri" panose="020F0502020204030204" pitchFamily="34" charset="0"/>
              </a:rPr>
              <a:t>1. The best insulation system with infinite decorations and designs for enveloping all buildings and villas.</a:t>
            </a:r>
          </a:p>
          <a:p>
            <a:pPr marR="0">
              <a:lnSpc>
                <a:spcPts val="1155"/>
              </a:lnSpc>
              <a:spcBef>
                <a:spcPts val="0"/>
              </a:spcBef>
              <a:spcAft>
                <a:spcPts val="800"/>
              </a:spcAft>
            </a:pPr>
            <a:endParaRPr lang="en-US" sz="1400" dirty="0">
              <a:solidFill>
                <a:schemeClr val="bg2">
                  <a:lumMod val="50000"/>
                </a:schemeClr>
              </a:solidFill>
              <a:effectLst/>
              <a:latin typeface="Roboto"/>
              <a:ea typeface="Calibri" panose="020F0502020204030204" pitchFamily="34" charset="0"/>
            </a:endParaRPr>
          </a:p>
          <a:p>
            <a:pPr marL="0" marR="0">
              <a:lnSpc>
                <a:spcPts val="1155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400" dirty="0">
                <a:solidFill>
                  <a:schemeClr val="bg2">
                    <a:lumMod val="50000"/>
                  </a:schemeClr>
                </a:solidFill>
                <a:effectLst/>
                <a:latin typeface="Roboto"/>
                <a:ea typeface="Calibri" panose="020F0502020204030204" pitchFamily="34" charset="0"/>
              </a:rPr>
              <a:t>2. Sustainable, lightweight and energy-saving cladding system with great en</a:t>
            </a:r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Roboto"/>
                <a:ea typeface="Calibri" panose="020F0502020204030204" pitchFamily="34" charset="0"/>
              </a:rPr>
              <a:t>v</a:t>
            </a:r>
            <a:r>
              <a:rPr lang="en-GB" sz="1400" dirty="0">
                <a:solidFill>
                  <a:schemeClr val="bg2">
                    <a:lumMod val="50000"/>
                  </a:schemeClr>
                </a:solidFill>
                <a:effectLst/>
                <a:latin typeface="Roboto"/>
                <a:ea typeface="Calibri" panose="020F0502020204030204" pitchFamily="34" charset="0"/>
              </a:rPr>
              <a:t>ironment-friendly characteristics.  </a:t>
            </a:r>
          </a:p>
          <a:p>
            <a:pPr marL="0" marR="0">
              <a:lnSpc>
                <a:spcPts val="1155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400" dirty="0">
                <a:solidFill>
                  <a:schemeClr val="bg2">
                    <a:lumMod val="50000"/>
                  </a:schemeClr>
                </a:solidFill>
                <a:effectLst/>
                <a:latin typeface="Roboto"/>
                <a:ea typeface="Calibri" panose="020F0502020204030204" pitchFamily="34" charset="0"/>
              </a:rPr>
              <a:t>    </a:t>
            </a:r>
            <a:endParaRPr lang="en-US" sz="1400" dirty="0">
              <a:solidFill>
                <a:schemeClr val="bg2">
                  <a:lumMod val="50000"/>
                </a:schemeClr>
              </a:solidFill>
              <a:effectLst/>
              <a:latin typeface="Roboto"/>
              <a:ea typeface="Calibri" panose="020F0502020204030204" pitchFamily="34" charset="0"/>
            </a:endParaRPr>
          </a:p>
          <a:p>
            <a:pPr marL="0" marR="0">
              <a:lnSpc>
                <a:spcPts val="1155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400" dirty="0">
                <a:solidFill>
                  <a:schemeClr val="bg2">
                    <a:lumMod val="50000"/>
                  </a:schemeClr>
                </a:solidFill>
                <a:effectLst/>
                <a:latin typeface="Roboto"/>
                <a:ea typeface="Calibri" panose="020F0502020204030204" pitchFamily="34" charset="0"/>
              </a:rPr>
              <a:t>3. Easily applied on brick walls, concrete, cement boards, steel frames and other media.</a:t>
            </a:r>
          </a:p>
          <a:p>
            <a:pPr marL="0" marR="0">
              <a:lnSpc>
                <a:spcPts val="1155"/>
              </a:lnSpc>
              <a:spcBef>
                <a:spcPts val="0"/>
              </a:spcBef>
              <a:spcAft>
                <a:spcPts val="800"/>
              </a:spcAft>
            </a:pPr>
            <a:endParaRPr lang="en-US" sz="1400" dirty="0">
              <a:solidFill>
                <a:schemeClr val="bg2">
                  <a:lumMod val="50000"/>
                </a:schemeClr>
              </a:solidFill>
              <a:effectLst/>
              <a:latin typeface="Roboto"/>
              <a:ea typeface="Calibri" panose="020F0502020204030204" pitchFamily="34" charset="0"/>
            </a:endParaRPr>
          </a:p>
          <a:p>
            <a:pPr marL="0" marR="0">
              <a:lnSpc>
                <a:spcPts val="1155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400" dirty="0">
                <a:solidFill>
                  <a:schemeClr val="bg2">
                    <a:lumMod val="50000"/>
                  </a:schemeClr>
                </a:solidFill>
                <a:effectLst/>
                <a:latin typeface="Roboto"/>
                <a:ea typeface="Calibri" panose="020F0502020204030204" pitchFamily="34" charset="0"/>
              </a:rPr>
              <a:t>4. Powerful system for new buildings and villas in addition to renovating and retrofitting of old ones.</a:t>
            </a:r>
          </a:p>
          <a:p>
            <a:pPr marL="0" marR="0">
              <a:lnSpc>
                <a:spcPts val="1155"/>
              </a:lnSpc>
              <a:spcBef>
                <a:spcPts val="0"/>
              </a:spcBef>
              <a:spcAft>
                <a:spcPts val="800"/>
              </a:spcAft>
            </a:pPr>
            <a:endParaRPr lang="en-US" sz="1400" dirty="0">
              <a:solidFill>
                <a:schemeClr val="bg2">
                  <a:lumMod val="50000"/>
                </a:schemeClr>
              </a:solidFill>
              <a:effectLst/>
              <a:latin typeface="Roboto"/>
              <a:ea typeface="Calibri" panose="020F0502020204030204" pitchFamily="34" charset="0"/>
            </a:endParaRPr>
          </a:p>
          <a:p>
            <a:pPr marR="0" lvl="0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  <a:effectLst/>
                <a:latin typeface="Roboto"/>
                <a:ea typeface="Calibri" panose="020F0502020204030204" pitchFamily="34" charset="0"/>
              </a:rPr>
              <a:t>5. A crack free system that wraps buildings and villas hence omitting all thermal bridges </a:t>
            </a:r>
          </a:p>
          <a:p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Ubuntu" panose="020B0504030602030204" pitchFamily="34" charset="0"/>
            </a:endParaRPr>
          </a:p>
        </p:txBody>
      </p:sp>
      <p:pic>
        <p:nvPicPr>
          <p:cNvPr id="18" name="Picture 17" descr="A building covered in snow&#10;&#10;Description automatically generated">
            <a:extLst>
              <a:ext uri="{FF2B5EF4-FFF2-40B4-BE49-F238E27FC236}">
                <a16:creationId xmlns:a16="http://schemas.microsoft.com/office/drawing/2014/main" id="{F54DCE24-70C0-4CA5-B809-014CD6DAB0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0888" y="1406684"/>
            <a:ext cx="5522976" cy="433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88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2907195D-3FBB-4751-92B9-50465E5F7F81}"/>
              </a:ext>
            </a:extLst>
          </p:cNvPr>
          <p:cNvSpPr txBox="1"/>
          <p:nvPr/>
        </p:nvSpPr>
        <p:spPr>
          <a:xfrm>
            <a:off x="3741961" y="949486"/>
            <a:ext cx="4292330" cy="6463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sz="3600" b="1" i="0" u="none" strike="noStrike" kern="1200" cap="none" spc="0" baseline="0" dirty="0">
                <a:solidFill>
                  <a:schemeClr val="accent2">
                    <a:lumMod val="75000"/>
                  </a:schemeClr>
                </a:solidFill>
                <a:uFillTx/>
                <a:latin typeface="Calibri"/>
                <a:ea typeface="Roboto" pitchFamily="2"/>
                <a:cs typeface="Roboto" pitchFamily="2"/>
              </a:rPr>
              <a:t>Types of EIFS Systems</a:t>
            </a:r>
            <a:endParaRPr lang="en-US" sz="3600" b="1" i="0" u="none" strike="noStrike" kern="1200" cap="none" spc="0" baseline="0" dirty="0">
              <a:solidFill>
                <a:schemeClr val="accent2">
                  <a:lumMod val="75000"/>
                </a:schemeClr>
              </a:solidFill>
              <a:uFillTx/>
              <a:latin typeface="Calibri"/>
              <a:ea typeface="Roboto" pitchFamily="2"/>
              <a:cs typeface="Roboto" pitchFamily="2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41F3CD9-16F0-40B1-8730-CE5D7B9EC5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2618418"/>
              </p:ext>
            </p:extLst>
          </p:nvPr>
        </p:nvGraphicFramePr>
        <p:xfrm>
          <a:off x="781235" y="1680580"/>
          <a:ext cx="11097087" cy="1524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 descr="A picture containing building, window, brick&#10;&#10;Description automatically generated">
            <a:extLst>
              <a:ext uri="{FF2B5EF4-FFF2-40B4-BE49-F238E27FC236}">
                <a16:creationId xmlns:a16="http://schemas.microsoft.com/office/drawing/2014/main" id="{E72B2184-7F96-42F0-A58A-A44F391C4E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3489" y="3204839"/>
            <a:ext cx="2464837" cy="2583426"/>
          </a:xfrm>
          <a:prstGeom prst="rect">
            <a:avLst/>
          </a:prstGeom>
        </p:spPr>
      </p:pic>
      <p:pic>
        <p:nvPicPr>
          <p:cNvPr id="12" name="Picture 11" descr="A picture containing building, window, brick&#10;&#10;Description automatically generated">
            <a:extLst>
              <a:ext uri="{FF2B5EF4-FFF2-40B4-BE49-F238E27FC236}">
                <a16:creationId xmlns:a16="http://schemas.microsoft.com/office/drawing/2014/main" id="{71F3D3A7-8364-484E-9D45-064999D9186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84168" y="3204839"/>
            <a:ext cx="2231646" cy="2583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FAB5F0-883B-47C7-84B6-A190986071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956" y="3013167"/>
            <a:ext cx="2160181" cy="2895347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21FF063-20B2-4DE5-B1B3-AE507A59C8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88" y="3068274"/>
            <a:ext cx="2799305" cy="284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7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01F2D73C-133E-42BA-9953-2A15F6130DC8}"/>
              </a:ext>
            </a:extLst>
          </p:cNvPr>
          <p:cNvSpPr/>
          <p:nvPr/>
        </p:nvSpPr>
        <p:spPr>
          <a:xfrm>
            <a:off x="0" y="2084142"/>
            <a:ext cx="6957133" cy="2536353"/>
          </a:xfrm>
          <a:prstGeom prst="rect">
            <a:avLst/>
          </a:prstGeom>
          <a:solidFill>
            <a:srgbClr val="9A392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2907195D-3FBB-4751-92B9-50465E5F7F81}"/>
              </a:ext>
            </a:extLst>
          </p:cNvPr>
          <p:cNvSpPr txBox="1"/>
          <p:nvPr/>
        </p:nvSpPr>
        <p:spPr>
          <a:xfrm>
            <a:off x="1610935" y="2782669"/>
            <a:ext cx="3887805" cy="6463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sz="3600" b="1" i="0" u="none" strike="noStrike" kern="1200" cap="none" spc="0" baseline="0" dirty="0">
                <a:solidFill>
                  <a:schemeClr val="bg1"/>
                </a:solidFill>
                <a:uFillTx/>
                <a:latin typeface="Calibri"/>
                <a:ea typeface="Roboto" pitchFamily="2"/>
                <a:cs typeface="Roboto" pitchFamily="2"/>
              </a:rPr>
              <a:t>STYRO EIFS System</a:t>
            </a:r>
            <a:endParaRPr lang="en-US" sz="3600" b="1" i="0" u="none" strike="noStrike" kern="1200" cap="none" spc="0" baseline="0" dirty="0">
              <a:solidFill>
                <a:schemeClr val="bg1"/>
              </a:solidFill>
              <a:uFillTx/>
              <a:latin typeface="Calibri"/>
              <a:ea typeface="Roboto" pitchFamily="2"/>
              <a:cs typeface="Roboto" pitchFamily="2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A5AAFDB-322F-4414-8626-7DA26DA3B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133" y="505897"/>
            <a:ext cx="3742803" cy="5430346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102D168D-845F-4F87-92F5-28CBFDB269A8}"/>
              </a:ext>
            </a:extLst>
          </p:cNvPr>
          <p:cNvSpPr txBox="1"/>
          <p:nvPr/>
        </p:nvSpPr>
        <p:spPr>
          <a:xfrm>
            <a:off x="1610934" y="3352319"/>
            <a:ext cx="4376077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/>
            <a:r>
              <a:rPr lang="en-GB" sz="2800" dirty="0">
                <a:solidFill>
                  <a:schemeClr val="bg1"/>
                </a:solidFill>
              </a:rPr>
              <a:t>EI (External Insulation)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D52E022D-CD22-4B9B-8EAC-BFCEEA811DC6}"/>
              </a:ext>
            </a:extLst>
          </p:cNvPr>
          <p:cNvSpPr txBox="1"/>
          <p:nvPr/>
        </p:nvSpPr>
        <p:spPr>
          <a:xfrm>
            <a:off x="704220" y="2644170"/>
            <a:ext cx="906713" cy="1569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sz="9600" b="1" i="0" u="none" strike="noStrike" kern="1200" cap="none" spc="0" baseline="0" dirty="0">
                <a:solidFill>
                  <a:srgbClr val="DD8766"/>
                </a:solidFill>
                <a:uFillTx/>
                <a:latin typeface="Akrobat ExtraLight" panose="00000400000000000000" pitchFamily="2" charset="0"/>
                <a:ea typeface="Roboto" pitchFamily="2"/>
                <a:cs typeface="Acens" panose="02000505000000020004" pitchFamily="2" charset="0"/>
              </a:rPr>
              <a:t>1</a:t>
            </a:r>
            <a:endParaRPr lang="en-US" sz="9600" b="1" i="0" u="none" strike="noStrike" kern="1200" cap="none" spc="0" baseline="0" dirty="0">
              <a:solidFill>
                <a:srgbClr val="DD8766"/>
              </a:solidFill>
              <a:uFillTx/>
              <a:latin typeface="Akrobat ExtraLight" panose="00000400000000000000" pitchFamily="2" charset="0"/>
              <a:ea typeface="Roboto" pitchFamily="2"/>
              <a:cs typeface="Acens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2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D14D53B-8975-4256-9973-1E0A06ECA24F}"/>
              </a:ext>
            </a:extLst>
          </p:cNvPr>
          <p:cNvSpPr txBox="1">
            <a:spLocks/>
          </p:cNvSpPr>
          <p:nvPr/>
        </p:nvSpPr>
        <p:spPr>
          <a:xfrm>
            <a:off x="989472" y="2308654"/>
            <a:ext cx="5438174" cy="2259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Lightweight system that does not put pressure on foundations.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Good insulation with long term R value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Stable, Easy and fast to apply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Good dimension stability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Accredited by Civil Defense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Eco friendly and Sustainable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3BE70A-5DFE-4671-A28C-3FC8B45F2418}"/>
              </a:ext>
            </a:extLst>
          </p:cNvPr>
          <p:cNvSpPr/>
          <p:nvPr/>
        </p:nvSpPr>
        <p:spPr>
          <a:xfrm>
            <a:off x="1153673" y="1828059"/>
            <a:ext cx="43093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9A3921"/>
                </a:solidFill>
              </a:rPr>
              <a:t>EI (External Insulation) Features:</a:t>
            </a:r>
            <a:endParaRPr lang="en-GB" sz="2400" b="1" dirty="0">
              <a:solidFill>
                <a:srgbClr val="9A3921"/>
              </a:solidFill>
            </a:endParaRPr>
          </a:p>
        </p:txBody>
      </p:sp>
      <p:pic>
        <p:nvPicPr>
          <p:cNvPr id="10" name="Picture 9" descr="A picture containing truck, scaffolding, building, car&#10;&#10;Description automatically generated">
            <a:extLst>
              <a:ext uri="{FF2B5EF4-FFF2-40B4-BE49-F238E27FC236}">
                <a16:creationId xmlns:a16="http://schemas.microsoft.com/office/drawing/2014/main" id="{592D0DC8-3619-4472-A50A-380C3E8BD2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7646" y="594910"/>
            <a:ext cx="5553155" cy="524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97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1805</TotalTime>
  <Words>812</Words>
  <Application>Microsoft Office PowerPoint</Application>
  <PresentationFormat>Widescreen</PresentationFormat>
  <Paragraphs>119</Paragraphs>
  <Slides>25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Akrobat ExtraLight</vt:lpstr>
      <vt:lpstr>Arial</vt:lpstr>
      <vt:lpstr>Calibri</vt:lpstr>
      <vt:lpstr>Calibri Light</vt:lpstr>
      <vt:lpstr>Roboto</vt:lpstr>
      <vt:lpstr>Symbol</vt:lpstr>
      <vt:lpstr>Ubuntu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Styro Office1</dc:creator>
  <cp:lastModifiedBy>Styro Mays</cp:lastModifiedBy>
  <cp:revision>49</cp:revision>
  <dcterms:created xsi:type="dcterms:W3CDTF">2020-09-21T12:18:25Z</dcterms:created>
  <dcterms:modified xsi:type="dcterms:W3CDTF">2021-02-09T07:43:23Z</dcterms:modified>
</cp:coreProperties>
</file>